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50" r:id="rId2"/>
    <p:sldId id="323" r:id="rId3"/>
    <p:sldId id="413" r:id="rId4"/>
    <p:sldId id="457" r:id="rId5"/>
    <p:sldId id="458" r:id="rId6"/>
    <p:sldId id="447" r:id="rId7"/>
    <p:sldId id="405" r:id="rId8"/>
    <p:sldId id="437" r:id="rId9"/>
    <p:sldId id="461" r:id="rId10"/>
    <p:sldId id="462" r:id="rId11"/>
    <p:sldId id="463" r:id="rId12"/>
    <p:sldId id="464" r:id="rId13"/>
    <p:sldId id="465" r:id="rId14"/>
    <p:sldId id="466" r:id="rId15"/>
    <p:sldId id="467" r:id="rId16"/>
    <p:sldId id="468" r:id="rId17"/>
    <p:sldId id="483" r:id="rId18"/>
    <p:sldId id="470" r:id="rId19"/>
    <p:sldId id="471" r:id="rId20"/>
    <p:sldId id="472" r:id="rId21"/>
    <p:sldId id="473" r:id="rId22"/>
    <p:sldId id="474" r:id="rId23"/>
    <p:sldId id="475" r:id="rId24"/>
    <p:sldId id="476" r:id="rId25"/>
    <p:sldId id="477" r:id="rId26"/>
    <p:sldId id="478" r:id="rId27"/>
    <p:sldId id="479" r:id="rId28"/>
    <p:sldId id="480" r:id="rId29"/>
    <p:sldId id="481" r:id="rId30"/>
    <p:sldId id="482" r:id="rId31"/>
    <p:sldId id="469" r:id="rId32"/>
    <p:sldId id="484" r:id="rId33"/>
    <p:sldId id="485" r:id="rId34"/>
    <p:sldId id="486" r:id="rId35"/>
    <p:sldId id="487" r:id="rId36"/>
    <p:sldId id="488" r:id="rId37"/>
    <p:sldId id="489" r:id="rId38"/>
    <p:sldId id="490" r:id="rId39"/>
    <p:sldId id="491" r:id="rId40"/>
    <p:sldId id="492" r:id="rId41"/>
    <p:sldId id="493" r:id="rId42"/>
    <p:sldId id="45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tYS9+d2rT0s34V3yI8HnQ==" hashData="st9GeMZxGDERo225rB/tik54degQQ5KXU5DwWhVAZQ5tTMsIyNvJqXabcJYTcl6MNGtS8j+5EWF3AsZ+ug/tJA=="/>
  <p:extLst>
    <p:ext uri="{521415D9-36F7-43E2-AB2F-B90AF26B5E84}">
      <p14:sectionLst xmlns:p14="http://schemas.microsoft.com/office/powerpoint/2010/main">
        <p14:section name="Untitled Section" id="{E2D6AECE-E384-425A-98D9-BF8F49C6B176}">
          <p14:sldIdLst>
            <p14:sldId id="450"/>
            <p14:sldId id="323"/>
            <p14:sldId id="413"/>
            <p14:sldId id="457"/>
            <p14:sldId id="458"/>
            <p14:sldId id="447"/>
            <p14:sldId id="405"/>
            <p14:sldId id="437"/>
            <p14:sldId id="461"/>
            <p14:sldId id="462"/>
            <p14:sldId id="463"/>
            <p14:sldId id="464"/>
            <p14:sldId id="465"/>
            <p14:sldId id="466"/>
            <p14:sldId id="467"/>
            <p14:sldId id="468"/>
            <p14:sldId id="483"/>
            <p14:sldId id="470"/>
            <p14:sldId id="471"/>
            <p14:sldId id="472"/>
            <p14:sldId id="473"/>
            <p14:sldId id="474"/>
            <p14:sldId id="475"/>
            <p14:sldId id="476"/>
            <p14:sldId id="477"/>
            <p14:sldId id="478"/>
            <p14:sldId id="479"/>
            <p14:sldId id="480"/>
            <p14:sldId id="481"/>
            <p14:sldId id="482"/>
            <p14:sldId id="469"/>
            <p14:sldId id="484"/>
            <p14:sldId id="485"/>
            <p14:sldId id="486"/>
            <p14:sldId id="487"/>
            <p14:sldId id="488"/>
            <p14:sldId id="489"/>
            <p14:sldId id="490"/>
            <p14:sldId id="491"/>
            <p14:sldId id="492"/>
            <p14:sldId id="493"/>
            <p14:sldId id="45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6FF"/>
    <a:srgbClr val="050100"/>
    <a:srgbClr val="FBC13C"/>
    <a:srgbClr val="F19F27"/>
    <a:srgbClr val="F18C27"/>
    <a:srgbClr val="C96B0D"/>
    <a:srgbClr val="189EB0"/>
    <a:srgbClr val="093C43"/>
    <a:srgbClr val="0B4C55"/>
    <a:srgbClr val="667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23" autoAdjust="0"/>
    <p:restoredTop sz="94660"/>
  </p:normalViewPr>
  <p:slideViewPr>
    <p:cSldViewPr snapToGrid="0">
      <p:cViewPr varScale="1">
        <p:scale>
          <a:sx n="51" d="100"/>
          <a:sy n="51" d="100"/>
        </p:scale>
        <p:origin x="102" y="139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D7335-F22F-40F6-A47A-BB1D16BEF230}" type="datetimeFigureOut">
              <a:rPr lang="en-US" smtClean="0"/>
              <a:t>6/9/2019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91D0E-7F6B-488F-8701-B9E5733F5A16}" type="slidenum">
              <a:rPr lang="en-US" smtClean="0"/>
              <a:t>‹#›</a:t>
            </a:fld>
            <a:endParaRPr lang="en-US"/>
          </a:p>
        </p:txBody>
      </p:sp>
    </p:spTree>
    <p:extLst>
      <p:ext uri="{BB962C8B-B14F-4D97-AF65-F5344CB8AC3E}">
        <p14:creationId xmlns:p14="http://schemas.microsoft.com/office/powerpoint/2010/main" val="1137969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pic>
        <p:nvPicPr>
          <p:cNvPr id="3" name="Picture 2">
            <a:extLst>
              <a:ext uri="{FF2B5EF4-FFF2-40B4-BE49-F238E27FC236}">
                <a16:creationId xmlns:a16="http://schemas.microsoft.com/office/drawing/2014/main" id="{CE7D3E13-7C27-49E7-8BFE-58160C80CF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5221302"/>
      </p:ext>
    </p:extLst>
  </p:cSld>
  <p:clrMapOvr>
    <a:masterClrMapping/>
  </p:clrMapOvr>
  <p:transition>
    <p:fade/>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8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4091813424"/>
      </p:ext>
    </p:extLst>
  </p:cSld>
  <p:clrMapOvr>
    <a:masterClrMapping/>
  </p:clrMapOvr>
  <p:transition>
    <p:fade/>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562" y="878541"/>
            <a:ext cx="9641237" cy="5298422"/>
          </a:xfrm>
        </p:spPr>
        <p:txBody>
          <a:bodyPr/>
          <a:lstStyle>
            <a:lvl1pPr>
              <a:lnSpc>
                <a:spcPct val="100000"/>
              </a:lnSpc>
              <a:spcBef>
                <a:spcPts val="24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2017559183"/>
      </p:ext>
    </p:extLst>
  </p:cSld>
  <p:clrMapOvr>
    <a:masterClrMapping/>
  </p:clrMapOvr>
  <p:transition>
    <p:fade/>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2562" y="988408"/>
            <a:ext cx="9641237" cy="954520"/>
          </a:xfrm>
        </p:spPr>
        <p:txBody>
          <a:bodyPr/>
          <a:lstStyle>
            <a:lvl1pPr>
              <a:defRPr/>
            </a:lvl1pPr>
          </a:lstStyle>
          <a:p>
            <a:r>
              <a:rPr lang="en-US" dirty="0"/>
              <a:t>Click to edit Master title style</a:t>
            </a:r>
            <a:br>
              <a:rPr lang="en-US" dirty="0"/>
            </a:br>
            <a:r>
              <a:rPr lang="en-US" dirty="0"/>
              <a:t>;</a:t>
            </a:r>
            <a:r>
              <a:rPr lang="en-US" dirty="0" err="1"/>
              <a:t>lkj;lkjl;kj</a:t>
            </a:r>
            <a:endParaRPr lang="en-US" dirty="0"/>
          </a:p>
        </p:txBody>
      </p:sp>
      <p:sp>
        <p:nvSpPr>
          <p:cNvPr id="3" name="Content Placeholder 2"/>
          <p:cNvSpPr>
            <a:spLocks noGrp="1"/>
          </p:cNvSpPr>
          <p:nvPr>
            <p:ph idx="1" hasCustomPrompt="1"/>
          </p:nvPr>
        </p:nvSpPr>
        <p:spPr>
          <a:xfrm>
            <a:off x="1712562" y="2144109"/>
            <a:ext cx="9641237" cy="4032853"/>
          </a:xfrm>
        </p:spPr>
        <p:txBody>
          <a:bodyPr/>
          <a:lstStyle>
            <a:lvl1pPr marL="0" indent="0">
              <a:lnSpc>
                <a:spcPct val="100000"/>
              </a:lnSpc>
              <a:spcBef>
                <a:spcPts val="24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Asdfasdlkjfas;ldjf;alsdkjf;laksdj;flaksjd;lfajsd;lfja;sldfj;alsdjf;alsdjf;lasdjkf;laksjd;flaksjd;lfakjsd;lfakjsd;ljkas;dlfja;sldfj;asldjf;alsdjf;lakjsd;flaksjd;flaksjdf;lasdf</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2446028604"/>
      </p:ext>
    </p:extLst>
  </p:cSld>
  <p:clrMapOvr>
    <a:masterClrMapping/>
  </p:clrMapOvr>
  <p:transition>
    <p:fade/>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2562" y="788719"/>
            <a:ext cx="9641237" cy="4705994"/>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0FCAA81-9E98-479C-B86C-374905A97B01}"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714920549"/>
      </p:ext>
    </p:extLst>
  </p:cSld>
  <p:clrMapOvr>
    <a:masterClrMapping/>
  </p:clrMapOvr>
  <p:transition>
    <p:fade/>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CAA81-9E98-479C-B86C-374905A97B01}"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8F076-783D-429B-8612-EB9483A24508}" type="slidenum">
              <a:rPr lang="en-US" smtClean="0"/>
              <a:t>‹#›</a:t>
            </a:fld>
            <a:endParaRPr lang="en-US"/>
          </a:p>
        </p:txBody>
      </p:sp>
      <p:pic>
        <p:nvPicPr>
          <p:cNvPr id="6" name="Picture 5">
            <a:extLst>
              <a:ext uri="{FF2B5EF4-FFF2-40B4-BE49-F238E27FC236}">
                <a16:creationId xmlns:a16="http://schemas.microsoft.com/office/drawing/2014/main" id="{D48EBEC1-671D-47FF-9CB2-D0C4FA53F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602B6CEB-C230-45F7-A057-0CDA59AAFE81}"/>
              </a:ext>
            </a:extLst>
          </p:cNvPr>
          <p:cNvSpPr>
            <a:spLocks noGrp="1"/>
          </p:cNvSpPr>
          <p:nvPr>
            <p:ph type="title"/>
          </p:nvPr>
        </p:nvSpPr>
        <p:spPr>
          <a:xfrm>
            <a:off x="850005" y="788719"/>
            <a:ext cx="10728101" cy="4705994"/>
          </a:xfrm>
        </p:spPr>
        <p:txBody>
          <a:bodyPr/>
          <a:lstStyle/>
          <a:p>
            <a:r>
              <a:rPr lang="en-US" dirty="0"/>
              <a:t>Click to edit Master title style</a:t>
            </a:r>
          </a:p>
        </p:txBody>
      </p:sp>
    </p:spTree>
    <p:extLst>
      <p:ext uri="{BB962C8B-B14F-4D97-AF65-F5344CB8AC3E}">
        <p14:creationId xmlns:p14="http://schemas.microsoft.com/office/powerpoint/2010/main" val="177449584"/>
      </p:ext>
    </p:extLst>
  </p:cSld>
  <p:clrMapOvr>
    <a:masterClrMapping/>
  </p:clrMapOvr>
  <p:transition>
    <p:fade/>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2" y="434031"/>
            <a:ext cx="12192001" cy="654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0FCAA81-9E98-479C-B86C-374905A97B01}"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F076-783D-429B-8612-EB9483A24508}" type="slidenum">
              <a:rPr lang="en-US" smtClean="0"/>
              <a:t>‹#›</a:t>
            </a:fld>
            <a:endParaRPr lang="en-US"/>
          </a:p>
        </p:txBody>
      </p:sp>
      <p:pic>
        <p:nvPicPr>
          <p:cNvPr id="9" name="Picture 8">
            <a:extLst>
              <a:ext uri="{FF2B5EF4-FFF2-40B4-BE49-F238E27FC236}">
                <a16:creationId xmlns:a16="http://schemas.microsoft.com/office/drawing/2014/main" id="{FFBB55F9-3435-494C-9AB9-1081E3D0C2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974958"/>
          </a:xfrm>
          <a:prstGeom prst="rect">
            <a:avLst/>
          </a:prstGeom>
        </p:spPr>
      </p:pic>
    </p:spTree>
    <p:extLst>
      <p:ext uri="{BB962C8B-B14F-4D97-AF65-F5344CB8AC3E}">
        <p14:creationId xmlns:p14="http://schemas.microsoft.com/office/powerpoint/2010/main" val="3966288310"/>
      </p:ext>
    </p:extLst>
  </p:cSld>
  <p:clrMapOvr>
    <a:masterClrMapping/>
  </p:clrMapOvr>
  <p:transition>
    <p:fade/>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72A71-47C1-4E87-956B-6E6A3CBB105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12562" y="788719"/>
            <a:ext cx="9762514" cy="9545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12562" y="1825625"/>
            <a:ext cx="97625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12562" y="6356350"/>
            <a:ext cx="30526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CAA81-9E98-479C-B86C-374905A97B01}" type="datetimeFigureOut">
              <a:rPr lang="en-US" smtClean="0"/>
              <a:t>6/9/2019</a:t>
            </a:fld>
            <a:endParaRPr lang="en-US"/>
          </a:p>
        </p:txBody>
      </p:sp>
      <p:sp>
        <p:nvSpPr>
          <p:cNvPr id="5" name="Footer Placeholder 4"/>
          <p:cNvSpPr>
            <a:spLocks noGrp="1"/>
          </p:cNvSpPr>
          <p:nvPr>
            <p:ph type="ftr" sz="quarter" idx="3"/>
          </p:nvPr>
        </p:nvSpPr>
        <p:spPr>
          <a:xfrm>
            <a:off x="4893972" y="6356350"/>
            <a:ext cx="431442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37182" y="6356350"/>
            <a:ext cx="24083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8F076-783D-429B-8612-EB9483A24508}" type="slidenum">
              <a:rPr lang="en-US" smtClean="0"/>
              <a:t>‹#›</a:t>
            </a:fld>
            <a:endParaRPr lang="en-US"/>
          </a:p>
        </p:txBody>
      </p:sp>
    </p:spTree>
    <p:extLst>
      <p:ext uri="{BB962C8B-B14F-4D97-AF65-F5344CB8AC3E}">
        <p14:creationId xmlns:p14="http://schemas.microsoft.com/office/powerpoint/2010/main" val="62963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4" r:id="rId5"/>
    <p:sldLayoutId id="2147483655" r:id="rId6"/>
    <p:sldLayoutId id="2147483661" r:id="rId7"/>
  </p:sldLayoutIdLst>
  <p:transition>
    <p:fade/>
    <p:sndAc>
      <p:stSnd>
        <p:snd r:embed="rId9" name="CLICK.WAV"/>
      </p:stSnd>
    </p:sndAc>
  </p:transition>
  <p:txStyles>
    <p:title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p:titleStyle>
    <p:bodyStyle>
      <a:lvl1pPr marL="228600" indent="-228600" algn="l" defTabSz="914400" rtl="0" eaLnBrk="1" latinLnBrk="0" hangingPunct="1">
        <a:lnSpc>
          <a:spcPct val="90000"/>
        </a:lnSpc>
        <a:spcBef>
          <a:spcPts val="1000"/>
        </a:spcBef>
        <a:buClr>
          <a:srgbClr val="E48C29"/>
        </a:buClr>
        <a:buFont typeface="Arial" panose="020B0604020202020204" pitchFamily="34" charset="0"/>
        <a:buChar char="•"/>
        <a:defRPr sz="2800" kern="1200">
          <a:solidFill>
            <a:schemeClr val="bg1"/>
          </a:solidFill>
          <a:latin typeface="Fira Sans" pitchFamily="34" charset="0"/>
          <a:ea typeface="+mn-ea"/>
          <a:cs typeface="+mn-cs"/>
        </a:defRPr>
      </a:lvl1pPr>
      <a:lvl2pPr marL="685800" indent="-228600" algn="l" defTabSz="914400" rtl="0" eaLnBrk="1" latinLnBrk="0" hangingPunct="1">
        <a:lnSpc>
          <a:spcPct val="90000"/>
        </a:lnSpc>
        <a:spcBef>
          <a:spcPts val="500"/>
        </a:spcBef>
        <a:buClr>
          <a:srgbClr val="E48C29"/>
        </a:buClr>
        <a:buFont typeface="Arial" panose="020B0604020202020204" pitchFamily="34" charset="0"/>
        <a:buChar char="•"/>
        <a:defRPr sz="2400" kern="1200">
          <a:solidFill>
            <a:schemeClr val="bg1"/>
          </a:solidFill>
          <a:latin typeface="Fira Sans" pitchFamily="34" charset="0"/>
          <a:ea typeface="+mn-ea"/>
          <a:cs typeface="+mn-cs"/>
        </a:defRPr>
      </a:lvl2pPr>
      <a:lvl3pPr marL="1143000" indent="-228600" algn="l" defTabSz="914400" rtl="0" eaLnBrk="1" latinLnBrk="0" hangingPunct="1">
        <a:lnSpc>
          <a:spcPct val="90000"/>
        </a:lnSpc>
        <a:spcBef>
          <a:spcPts val="500"/>
        </a:spcBef>
        <a:buClr>
          <a:srgbClr val="E48C29"/>
        </a:buClr>
        <a:buFont typeface="Arial" panose="020B0604020202020204" pitchFamily="34" charset="0"/>
        <a:buChar char="•"/>
        <a:defRPr sz="2000" kern="1200">
          <a:solidFill>
            <a:schemeClr val="bg1"/>
          </a:solidFill>
          <a:latin typeface="Fira Sans" pitchFamily="34" charset="0"/>
          <a:ea typeface="+mn-ea"/>
          <a:cs typeface="+mn-cs"/>
        </a:defRPr>
      </a:lvl3pPr>
      <a:lvl4pPr marL="16002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4pPr>
      <a:lvl5pPr marL="20574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old+testament+jericho&amp;source=images&amp;cd=&amp;cad=rja&amp;docid=j0WFd090KcttjM&amp;tbnid=ru7M9F0zv82B5M:&amp;ved=0CAUQjRw&amp;url=http%3A%2F%2Fwww.uncp.edu%2Fhome%2Frwb%2Flecture_ancient_civ.htm&amp;ei=bf9SUpeHEMqArAHUqYD4AQ&amp;bvm=bv.53537100,d.aWM&amp;psig=AFQjCNE9hxIifdBzrSMVYrwNa4jGYFeAaw&amp;ust=1381256477627653"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D338-3653-405C-892C-42071E910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354BF5-EF5D-4E19-8834-A3C542353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A8444F9-A81B-43FA-B19B-1DEA5BF91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35256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1122659"/>
            <a:ext cx="9652123" cy="901522"/>
          </a:xfrm>
        </p:spPr>
        <p:txBody>
          <a:bodyPr>
            <a:noAutofit/>
          </a:bodyPr>
          <a:lstStyle/>
          <a:p>
            <a:r>
              <a:rPr lang="en-US" sz="4400" dirty="0"/>
              <a:t>Innocently </a:t>
            </a:r>
            <a:r>
              <a:rPr lang="en-US" sz="4400" b="0" dirty="0"/>
              <a:t>– </a:t>
            </a:r>
            <a:br>
              <a:rPr lang="en-US" sz="4400" b="0" dirty="0"/>
            </a:br>
            <a:r>
              <a:rPr lang="en-US" sz="3200" b="0" i="1" dirty="0"/>
              <a:t>when the source of sickness or affliction is demonic</a:t>
            </a:r>
            <a:endParaRPr lang="en-US" sz="4400" b="0" i="1" dirty="0"/>
          </a:p>
        </p:txBody>
      </p:sp>
      <p:sp>
        <p:nvSpPr>
          <p:cNvPr id="4" name="Content Placeholder 6">
            <a:extLst>
              <a:ext uri="{FF2B5EF4-FFF2-40B4-BE49-F238E27FC236}">
                <a16:creationId xmlns:a16="http://schemas.microsoft.com/office/drawing/2014/main" id="{0D029ADC-8051-4D04-9408-8CAE601E416D}"/>
              </a:ext>
            </a:extLst>
          </p:cNvPr>
          <p:cNvSpPr txBox="1">
            <a:spLocks/>
          </p:cNvSpPr>
          <p:nvPr/>
        </p:nvSpPr>
        <p:spPr>
          <a:xfrm>
            <a:off x="1712562" y="2815769"/>
            <a:ext cx="9115095" cy="410698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Luke 13:10-13</a:t>
            </a:r>
          </a:p>
          <a:p>
            <a:pPr>
              <a:lnSpc>
                <a:spcPct val="120000"/>
              </a:lnSpc>
              <a:spcBef>
                <a:spcPts val="1200"/>
              </a:spcBef>
            </a:pPr>
            <a:r>
              <a:rPr lang="en-US" altLang="en-US" i="1" dirty="0"/>
              <a:t>The woman who has been disabled by a spirit for over 18 years was set free when Jesus called out to her, </a:t>
            </a:r>
            <a:br>
              <a:rPr lang="en-US" altLang="en-US" i="1" dirty="0"/>
            </a:br>
            <a:r>
              <a:rPr lang="en-US" altLang="en-US" i="1" dirty="0"/>
              <a:t>“Woman you are free of your disability”.</a:t>
            </a:r>
            <a:endParaRPr lang="en-US" i="1" dirty="0"/>
          </a:p>
        </p:txBody>
      </p:sp>
    </p:spTree>
    <p:extLst>
      <p:ext uri="{BB962C8B-B14F-4D97-AF65-F5344CB8AC3E}">
        <p14:creationId xmlns:p14="http://schemas.microsoft.com/office/powerpoint/2010/main" val="3982226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1108144"/>
            <a:ext cx="9652123" cy="1344767"/>
          </a:xfrm>
        </p:spPr>
        <p:txBody>
          <a:bodyPr>
            <a:noAutofit/>
          </a:bodyPr>
          <a:lstStyle/>
          <a:p>
            <a:r>
              <a:rPr lang="en-US" sz="4400" dirty="0"/>
              <a:t>Innocently </a:t>
            </a:r>
            <a:r>
              <a:rPr lang="en-US" sz="4400" b="0" dirty="0"/>
              <a:t>– </a:t>
            </a:r>
            <a:br>
              <a:rPr lang="en-US" sz="4400" b="0" dirty="0"/>
            </a:br>
            <a:r>
              <a:rPr lang="en-US" sz="3200" b="0" i="1" dirty="0"/>
              <a:t>when we engage in the occult and/or sinful activities not knowing the danger</a:t>
            </a:r>
            <a:endParaRPr lang="en-US" sz="4400" b="0" i="1" dirty="0"/>
          </a:p>
        </p:txBody>
      </p:sp>
      <p:sp>
        <p:nvSpPr>
          <p:cNvPr id="4" name="Content Placeholder 6">
            <a:extLst>
              <a:ext uri="{FF2B5EF4-FFF2-40B4-BE49-F238E27FC236}">
                <a16:creationId xmlns:a16="http://schemas.microsoft.com/office/drawing/2014/main" id="{0D029ADC-8051-4D04-9408-8CAE601E416D}"/>
              </a:ext>
            </a:extLst>
          </p:cNvPr>
          <p:cNvSpPr txBox="1">
            <a:spLocks/>
          </p:cNvSpPr>
          <p:nvPr/>
        </p:nvSpPr>
        <p:spPr>
          <a:xfrm>
            <a:off x="1712562" y="3106056"/>
            <a:ext cx="9855324" cy="33237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Hebrews 5:2</a:t>
            </a:r>
          </a:p>
          <a:p>
            <a:pPr>
              <a:lnSpc>
                <a:spcPct val="120000"/>
              </a:lnSpc>
              <a:spcBef>
                <a:spcPts val="1200"/>
              </a:spcBef>
            </a:pPr>
            <a:r>
              <a:rPr lang="en-US" altLang="en-US" i="1" dirty="0"/>
              <a:t>He can deal gently with the ignorant and wayward, since he himself is beset with weakness.</a:t>
            </a:r>
          </a:p>
        </p:txBody>
      </p:sp>
    </p:spTree>
    <p:extLst>
      <p:ext uri="{BB962C8B-B14F-4D97-AF65-F5344CB8AC3E}">
        <p14:creationId xmlns:p14="http://schemas.microsoft.com/office/powerpoint/2010/main" val="1756212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1108144"/>
            <a:ext cx="9855324" cy="1344767"/>
          </a:xfrm>
        </p:spPr>
        <p:txBody>
          <a:bodyPr>
            <a:noAutofit/>
          </a:bodyPr>
          <a:lstStyle/>
          <a:p>
            <a:r>
              <a:rPr lang="en-US" sz="4400" dirty="0"/>
              <a:t>Willfully </a:t>
            </a:r>
            <a:r>
              <a:rPr lang="en-US" sz="4400" b="0" dirty="0"/>
              <a:t>– </a:t>
            </a:r>
            <a:br>
              <a:rPr lang="en-US" sz="4400" b="0" dirty="0"/>
            </a:br>
            <a:r>
              <a:rPr lang="en-US" sz="3200" b="0" i="1" dirty="0"/>
              <a:t>we allow a sinful life-style from the past to continue after salvation</a:t>
            </a:r>
            <a:endParaRPr lang="en-US" sz="4400" b="0" i="1" dirty="0"/>
          </a:p>
        </p:txBody>
      </p:sp>
      <p:sp>
        <p:nvSpPr>
          <p:cNvPr id="4" name="Content Placeholder 6">
            <a:extLst>
              <a:ext uri="{FF2B5EF4-FFF2-40B4-BE49-F238E27FC236}">
                <a16:creationId xmlns:a16="http://schemas.microsoft.com/office/drawing/2014/main" id="{0D029ADC-8051-4D04-9408-8CAE601E416D}"/>
              </a:ext>
            </a:extLst>
          </p:cNvPr>
          <p:cNvSpPr txBox="1">
            <a:spLocks/>
          </p:cNvSpPr>
          <p:nvPr/>
        </p:nvSpPr>
        <p:spPr>
          <a:xfrm>
            <a:off x="1712562" y="3106056"/>
            <a:ext cx="9855324" cy="332377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Ephesians 4:22  </a:t>
            </a:r>
            <a:r>
              <a:rPr lang="en-US" i="1" dirty="0">
                <a:solidFill>
                  <a:srgbClr val="FBC13C"/>
                </a:solidFill>
              </a:rPr>
              <a:t>(Amplified)</a:t>
            </a:r>
          </a:p>
          <a:p>
            <a:pPr>
              <a:lnSpc>
                <a:spcPct val="120000"/>
              </a:lnSpc>
              <a:spcBef>
                <a:spcPts val="1200"/>
              </a:spcBef>
            </a:pPr>
            <a:r>
              <a:rPr lang="en-US" altLang="en-US" i="1" dirty="0"/>
              <a:t>Strip yourselves of your former nature [put off and discard your old unrenewed self] which characterized your previous manner of life and becomes corrupt through lusts and desires that spring from delusion;</a:t>
            </a:r>
          </a:p>
        </p:txBody>
      </p:sp>
    </p:spTree>
    <p:extLst>
      <p:ext uri="{BB962C8B-B14F-4D97-AF65-F5344CB8AC3E}">
        <p14:creationId xmlns:p14="http://schemas.microsoft.com/office/powerpoint/2010/main" val="1617248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90425"/>
            <a:ext cx="9855324" cy="1344767"/>
          </a:xfrm>
        </p:spPr>
        <p:txBody>
          <a:bodyPr>
            <a:noAutofit/>
          </a:bodyPr>
          <a:lstStyle/>
          <a:p>
            <a:r>
              <a:rPr lang="en-US" sz="4400" dirty="0"/>
              <a:t>Willfully </a:t>
            </a:r>
            <a:r>
              <a:rPr lang="en-US" sz="4400" b="0" dirty="0"/>
              <a:t>– </a:t>
            </a:r>
            <a:br>
              <a:rPr lang="en-US" sz="4400" b="0" dirty="0"/>
            </a:br>
            <a:r>
              <a:rPr lang="en-US" sz="3200" b="0" i="1" dirty="0"/>
              <a:t>if we turn back to past sinful attitudes and practices</a:t>
            </a:r>
            <a:endParaRPr lang="en-US" sz="4400" b="0" i="1" dirty="0"/>
          </a:p>
        </p:txBody>
      </p:sp>
      <p:sp>
        <p:nvSpPr>
          <p:cNvPr id="4" name="Content Placeholder 6">
            <a:extLst>
              <a:ext uri="{FF2B5EF4-FFF2-40B4-BE49-F238E27FC236}">
                <a16:creationId xmlns:a16="http://schemas.microsoft.com/office/drawing/2014/main" id="{0D029ADC-8051-4D04-9408-8CAE601E416D}"/>
              </a:ext>
            </a:extLst>
          </p:cNvPr>
          <p:cNvSpPr txBox="1">
            <a:spLocks/>
          </p:cNvSpPr>
          <p:nvPr/>
        </p:nvSpPr>
        <p:spPr>
          <a:xfrm>
            <a:off x="1712562" y="2569031"/>
            <a:ext cx="9289267" cy="3744687"/>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Galatians 4:8-9</a:t>
            </a:r>
            <a:endParaRPr lang="en-US" i="1" dirty="0">
              <a:solidFill>
                <a:srgbClr val="FBC13C"/>
              </a:solidFill>
            </a:endParaRPr>
          </a:p>
          <a:p>
            <a:pPr>
              <a:lnSpc>
                <a:spcPct val="120000"/>
              </a:lnSpc>
              <a:spcBef>
                <a:spcPts val="1200"/>
              </a:spcBef>
            </a:pPr>
            <a:r>
              <a:rPr lang="en-US" altLang="en-US" i="1" dirty="0"/>
              <a:t>Formerly, when you did not know God, you were slaves to those who by nature are not gods. But now that you know God — or rather are known by God — how is it that you are turning back to those weak and miserable principles (spirits)? Do you wish to be enslaved by them all over again?</a:t>
            </a:r>
          </a:p>
        </p:txBody>
      </p:sp>
    </p:spTree>
    <p:extLst>
      <p:ext uri="{BB962C8B-B14F-4D97-AF65-F5344CB8AC3E}">
        <p14:creationId xmlns:p14="http://schemas.microsoft.com/office/powerpoint/2010/main" val="1404517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90425"/>
            <a:ext cx="9158638" cy="1344767"/>
          </a:xfrm>
        </p:spPr>
        <p:txBody>
          <a:bodyPr>
            <a:noAutofit/>
          </a:bodyPr>
          <a:lstStyle/>
          <a:p>
            <a:r>
              <a:rPr lang="en-US" sz="3600" dirty="0"/>
              <a:t>We open ourselves up to satanic influences through willful disobedience, rebellion, and indulgence.</a:t>
            </a:r>
            <a:endParaRPr lang="en-US" sz="4800" dirty="0"/>
          </a:p>
        </p:txBody>
      </p:sp>
      <p:sp>
        <p:nvSpPr>
          <p:cNvPr id="4" name="Content Placeholder 6">
            <a:extLst>
              <a:ext uri="{FF2B5EF4-FFF2-40B4-BE49-F238E27FC236}">
                <a16:creationId xmlns:a16="http://schemas.microsoft.com/office/drawing/2014/main" id="{0D029ADC-8051-4D04-9408-8CAE601E416D}"/>
              </a:ext>
            </a:extLst>
          </p:cNvPr>
          <p:cNvSpPr txBox="1">
            <a:spLocks/>
          </p:cNvSpPr>
          <p:nvPr/>
        </p:nvSpPr>
        <p:spPr>
          <a:xfrm>
            <a:off x="1712562" y="2670629"/>
            <a:ext cx="9289267" cy="3643089"/>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Ephesians 4:25-5:1</a:t>
            </a:r>
            <a:endParaRPr lang="en-US" i="1" dirty="0">
              <a:solidFill>
                <a:srgbClr val="FBC13C"/>
              </a:solidFill>
            </a:endParaRPr>
          </a:p>
          <a:p>
            <a:pPr>
              <a:lnSpc>
                <a:spcPct val="120000"/>
              </a:lnSpc>
              <a:spcBef>
                <a:spcPts val="1200"/>
              </a:spcBef>
            </a:pPr>
            <a:r>
              <a:rPr lang="en-US" altLang="en-US" i="1" dirty="0"/>
              <a:t>Therefore, put away falsehood … be angry and do not sin, and </a:t>
            </a:r>
            <a:r>
              <a:rPr lang="en-US" altLang="en-US" b="1" i="1" dirty="0">
                <a:solidFill>
                  <a:srgbClr val="00B0F0"/>
                </a:solidFill>
              </a:rPr>
              <a:t>give no opportunity to the devil</a:t>
            </a:r>
            <a:r>
              <a:rPr lang="en-US" altLang="en-US" i="1" dirty="0"/>
              <a:t>. Let the thief no longer steal … Let no corrupt talk come out of your mouth … do not grieve the Holy Spirit … Let all bitterness, wrath, anger, clamor, and slander be put away from you … Be imitators of God.</a:t>
            </a:r>
          </a:p>
        </p:txBody>
      </p:sp>
    </p:spTree>
    <p:extLst>
      <p:ext uri="{BB962C8B-B14F-4D97-AF65-F5344CB8AC3E}">
        <p14:creationId xmlns:p14="http://schemas.microsoft.com/office/powerpoint/2010/main" val="2096360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977510"/>
            <a:ext cx="9289267" cy="1112546"/>
          </a:xfrm>
        </p:spPr>
        <p:txBody>
          <a:bodyPr>
            <a:noAutofit/>
          </a:bodyPr>
          <a:lstStyle/>
          <a:p>
            <a:r>
              <a:rPr lang="en-US" dirty="0"/>
              <a:t>Jesus wants to take us from bondage to freedom.</a:t>
            </a:r>
            <a:endParaRPr lang="en-US" sz="5400" dirty="0"/>
          </a:p>
        </p:txBody>
      </p:sp>
      <p:sp>
        <p:nvSpPr>
          <p:cNvPr id="4" name="Content Placeholder 6">
            <a:extLst>
              <a:ext uri="{FF2B5EF4-FFF2-40B4-BE49-F238E27FC236}">
                <a16:creationId xmlns:a16="http://schemas.microsoft.com/office/drawing/2014/main" id="{0D029ADC-8051-4D04-9408-8CAE601E416D}"/>
              </a:ext>
            </a:extLst>
          </p:cNvPr>
          <p:cNvSpPr txBox="1">
            <a:spLocks/>
          </p:cNvSpPr>
          <p:nvPr/>
        </p:nvSpPr>
        <p:spPr>
          <a:xfrm>
            <a:off x="1712562" y="3555998"/>
            <a:ext cx="9289267" cy="283028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Colossians 1:21; 2:13</a:t>
            </a:r>
            <a:endParaRPr lang="en-US" i="1" dirty="0">
              <a:solidFill>
                <a:srgbClr val="FBC13C"/>
              </a:solidFill>
            </a:endParaRPr>
          </a:p>
          <a:p>
            <a:pPr>
              <a:lnSpc>
                <a:spcPct val="120000"/>
              </a:lnSpc>
              <a:spcBef>
                <a:spcPts val="1200"/>
              </a:spcBef>
            </a:pPr>
            <a:r>
              <a:rPr lang="en-US" altLang="en-US" i="1" dirty="0"/>
              <a:t>… you were formerly alienated and </a:t>
            </a:r>
            <a:r>
              <a:rPr lang="en-US" altLang="en-US" b="1" i="1" dirty="0">
                <a:solidFill>
                  <a:srgbClr val="00B0F0"/>
                </a:solidFill>
              </a:rPr>
              <a:t>hostile in mind</a:t>
            </a:r>
            <a:r>
              <a:rPr lang="en-US" altLang="en-US" i="1" dirty="0"/>
              <a:t>, engaged in evil deeds, … He made you alive with Him and forgave us all our trespasses.</a:t>
            </a:r>
          </a:p>
        </p:txBody>
      </p:sp>
      <p:sp>
        <p:nvSpPr>
          <p:cNvPr id="5" name="Title 5">
            <a:extLst>
              <a:ext uri="{FF2B5EF4-FFF2-40B4-BE49-F238E27FC236}">
                <a16:creationId xmlns:a16="http://schemas.microsoft.com/office/drawing/2014/main" id="{E6FD034F-7B64-4C0C-B159-4CB46CE2881A}"/>
              </a:ext>
            </a:extLst>
          </p:cNvPr>
          <p:cNvSpPr txBox="1">
            <a:spLocks/>
          </p:cNvSpPr>
          <p:nvPr/>
        </p:nvSpPr>
        <p:spPr>
          <a:xfrm>
            <a:off x="1712561" y="2209020"/>
            <a:ext cx="9115095" cy="11125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r>
              <a:rPr lang="en-US" i="1" dirty="0">
                <a:solidFill>
                  <a:schemeClr val="bg1"/>
                </a:solidFill>
              </a:rPr>
              <a:t>Are you saved but not free?</a:t>
            </a:r>
            <a:endParaRPr lang="en-US" sz="5400" i="1" dirty="0">
              <a:solidFill>
                <a:schemeClr val="bg1"/>
              </a:solidFill>
            </a:endParaRPr>
          </a:p>
        </p:txBody>
      </p:sp>
    </p:spTree>
    <p:extLst>
      <p:ext uri="{BB962C8B-B14F-4D97-AF65-F5344CB8AC3E}">
        <p14:creationId xmlns:p14="http://schemas.microsoft.com/office/powerpoint/2010/main" val="550776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EBF6D5-7E1E-4F5D-8646-F4E67B87470C}"/>
              </a:ext>
            </a:extLst>
          </p:cNvPr>
          <p:cNvSpPr txBox="1"/>
          <p:nvPr/>
        </p:nvSpPr>
        <p:spPr>
          <a:xfrm>
            <a:off x="1940767" y="1743238"/>
            <a:ext cx="5850294" cy="523220"/>
          </a:xfrm>
          <a:prstGeom prst="rect">
            <a:avLst/>
          </a:prstGeom>
          <a:noFill/>
        </p:spPr>
        <p:txBody>
          <a:bodyPr wrap="square" rtlCol="0">
            <a:spAutoFit/>
          </a:bodyPr>
          <a:lstStyle/>
          <a:p>
            <a:r>
              <a:rPr lang="en-US" sz="2800" dirty="0">
                <a:latin typeface="Bree Serif" panose="02000503040000020004" pitchFamily="50" charset="0"/>
              </a:rPr>
              <a:t>Spiritual Warfare</a:t>
            </a:r>
          </a:p>
        </p:txBody>
      </p:sp>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3900FAD-6CFE-483E-A87C-E3E581FF493F}"/>
              </a:ext>
            </a:extLst>
          </p:cNvPr>
          <p:cNvSpPr/>
          <p:nvPr/>
        </p:nvSpPr>
        <p:spPr>
          <a:xfrm>
            <a:off x="5739789" y="0"/>
            <a:ext cx="6452211" cy="6858000"/>
          </a:xfrm>
          <a:prstGeom prst="rect">
            <a:avLst/>
          </a:prstGeom>
          <a:solidFill>
            <a:srgbClr val="05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B0CA1B-6F3E-49C6-A676-E711525FF9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79" t="7985" r="71"/>
          <a:stretch/>
        </p:blipFill>
        <p:spPr>
          <a:xfrm>
            <a:off x="0" y="0"/>
            <a:ext cx="7852232" cy="6858000"/>
          </a:xfrm>
          <a:prstGeom prst="rect">
            <a:avLst/>
          </a:prstGeom>
        </p:spPr>
      </p:pic>
      <p:sp>
        <p:nvSpPr>
          <p:cNvPr id="7" name="Title 5">
            <a:extLst>
              <a:ext uri="{FF2B5EF4-FFF2-40B4-BE49-F238E27FC236}">
                <a16:creationId xmlns:a16="http://schemas.microsoft.com/office/drawing/2014/main" id="{9058429C-9CC3-4A64-ADB5-60BFB9A4B88A}"/>
              </a:ext>
            </a:extLst>
          </p:cNvPr>
          <p:cNvSpPr txBox="1">
            <a:spLocks/>
          </p:cNvSpPr>
          <p:nvPr/>
        </p:nvSpPr>
        <p:spPr>
          <a:xfrm>
            <a:off x="4276906" y="1865875"/>
            <a:ext cx="7028310" cy="2444867"/>
          </a:xfrm>
          <a:prstGeom prst="rect">
            <a:avLst/>
          </a:prstGeom>
        </p:spPr>
        <p:txBody>
          <a:bodyP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400" dirty="0"/>
              <a:t>How are doors opened in my life to allow the enemy to take a ‘foothold’ in me?</a:t>
            </a:r>
          </a:p>
        </p:txBody>
      </p:sp>
    </p:spTree>
    <p:extLst>
      <p:ext uri="{BB962C8B-B14F-4D97-AF65-F5344CB8AC3E}">
        <p14:creationId xmlns:p14="http://schemas.microsoft.com/office/powerpoint/2010/main" val="35967108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757707"/>
            <a:ext cx="9286665" cy="401643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4000" dirty="0"/>
              <a:t>When the experience of trauma weakens our ability to resist – a door may be opened to a stronghold of severe rejection, fear, shame, etc. </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12563" y="1190168"/>
            <a:ext cx="9623094" cy="914400"/>
          </a:xfrm>
        </p:spPr>
        <p:txBody>
          <a:bodyPr>
            <a:noAutofit/>
          </a:bodyPr>
          <a:lstStyle/>
          <a:p>
            <a:r>
              <a:rPr lang="en-US" sz="5400" dirty="0"/>
              <a:t>Traumatic Experiences </a:t>
            </a:r>
            <a:endParaRPr lang="en-US" sz="5400" b="0" i="1" dirty="0"/>
          </a:p>
        </p:txBody>
      </p:sp>
    </p:spTree>
    <p:extLst>
      <p:ext uri="{BB962C8B-B14F-4D97-AF65-F5344CB8AC3E}">
        <p14:creationId xmlns:p14="http://schemas.microsoft.com/office/powerpoint/2010/main" val="2956387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12563" y="1190168"/>
            <a:ext cx="9623094" cy="914400"/>
          </a:xfrm>
        </p:spPr>
        <p:txBody>
          <a:bodyPr>
            <a:noAutofit/>
          </a:bodyPr>
          <a:lstStyle/>
          <a:p>
            <a:r>
              <a:rPr lang="en-US" sz="5400" dirty="0"/>
              <a:t>Lineage Holds and Curses</a:t>
            </a:r>
            <a:endParaRPr lang="en-US" sz="5400" b="0" i="1" dirty="0"/>
          </a:p>
        </p:txBody>
      </p:sp>
      <p:sp>
        <p:nvSpPr>
          <p:cNvPr id="4" name="Content Placeholder 6">
            <a:extLst>
              <a:ext uri="{FF2B5EF4-FFF2-40B4-BE49-F238E27FC236}">
                <a16:creationId xmlns:a16="http://schemas.microsoft.com/office/drawing/2014/main" id="{2EA03653-36CC-42B0-B404-E23BB4FD83B2}"/>
              </a:ext>
            </a:extLst>
          </p:cNvPr>
          <p:cNvSpPr txBox="1">
            <a:spLocks/>
          </p:cNvSpPr>
          <p:nvPr/>
        </p:nvSpPr>
        <p:spPr>
          <a:xfrm>
            <a:off x="1712563" y="2380343"/>
            <a:ext cx="9042524" cy="393337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Exodus 20:5-6  </a:t>
            </a:r>
            <a:r>
              <a:rPr lang="en-US" i="1" dirty="0">
                <a:solidFill>
                  <a:srgbClr val="FBC13C"/>
                </a:solidFill>
              </a:rPr>
              <a:t>(ESV)</a:t>
            </a:r>
          </a:p>
          <a:p>
            <a:pPr>
              <a:lnSpc>
                <a:spcPct val="120000"/>
              </a:lnSpc>
              <a:spcBef>
                <a:spcPts val="1200"/>
              </a:spcBef>
            </a:pPr>
            <a:r>
              <a:rPr lang="en-US" altLang="en-US" i="1" dirty="0"/>
              <a:t>You shall not bow down to them or serve them, for I the Lord your God am a jealous God, </a:t>
            </a:r>
            <a:r>
              <a:rPr lang="en-US" altLang="en-US" b="1" i="1" dirty="0">
                <a:solidFill>
                  <a:srgbClr val="25C6FF"/>
                </a:solidFill>
              </a:rPr>
              <a:t>visiting the iniquity of the fathers on the children to the third and the fourth generation of those who hate me</a:t>
            </a:r>
            <a:r>
              <a:rPr lang="en-US" altLang="en-US" i="1" dirty="0"/>
              <a:t>, but showing steadfast love to thousands of those who love me and keep my commandments.</a:t>
            </a:r>
            <a:br>
              <a:rPr lang="en-US" altLang="en-US" i="1" dirty="0"/>
            </a:br>
            <a:endParaRPr lang="en-US" altLang="en-US" i="1" dirty="0"/>
          </a:p>
        </p:txBody>
      </p:sp>
    </p:spTree>
    <p:extLst>
      <p:ext uri="{BB962C8B-B14F-4D97-AF65-F5344CB8AC3E}">
        <p14:creationId xmlns:p14="http://schemas.microsoft.com/office/powerpoint/2010/main" val="3854823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5133" y="1589314"/>
            <a:ext cx="9623094" cy="914400"/>
          </a:xfrm>
        </p:spPr>
        <p:txBody>
          <a:bodyPr>
            <a:noAutofit/>
          </a:bodyPr>
          <a:lstStyle/>
          <a:p>
            <a:r>
              <a:rPr lang="en-US" sz="5400" dirty="0"/>
              <a:t>Witchcraft </a:t>
            </a:r>
            <a:r>
              <a:rPr lang="en-US" sz="5400" b="0" dirty="0"/>
              <a:t>/</a:t>
            </a:r>
            <a:r>
              <a:rPr lang="en-US" sz="5400" dirty="0"/>
              <a:t> Rebellion</a:t>
            </a:r>
            <a:endParaRPr lang="en-US" sz="5400" b="0" i="1" dirty="0"/>
          </a:p>
        </p:txBody>
      </p:sp>
      <p:sp>
        <p:nvSpPr>
          <p:cNvPr id="4" name="Content Placeholder 6">
            <a:extLst>
              <a:ext uri="{FF2B5EF4-FFF2-40B4-BE49-F238E27FC236}">
                <a16:creationId xmlns:a16="http://schemas.microsoft.com/office/drawing/2014/main" id="{2EA03653-36CC-42B0-B404-E23BB4FD83B2}"/>
              </a:ext>
            </a:extLst>
          </p:cNvPr>
          <p:cNvSpPr txBox="1">
            <a:spLocks/>
          </p:cNvSpPr>
          <p:nvPr/>
        </p:nvSpPr>
        <p:spPr>
          <a:xfrm>
            <a:off x="1785132" y="4078517"/>
            <a:ext cx="9013495" cy="9144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3200" b="1" i="1" dirty="0">
                <a:solidFill>
                  <a:srgbClr val="FBC13C"/>
                </a:solidFill>
              </a:rPr>
              <a:t>1 Samuel 15:23</a:t>
            </a:r>
          </a:p>
          <a:p>
            <a:pPr>
              <a:spcBef>
                <a:spcPts val="600"/>
              </a:spcBef>
            </a:pPr>
            <a:r>
              <a:rPr lang="en-US" altLang="en-US" sz="3200" i="1" dirty="0"/>
              <a:t>For rebellion is as the sin of divination, …</a:t>
            </a:r>
          </a:p>
        </p:txBody>
      </p:sp>
      <p:sp>
        <p:nvSpPr>
          <p:cNvPr id="6" name="Content Placeholder 6">
            <a:extLst>
              <a:ext uri="{FF2B5EF4-FFF2-40B4-BE49-F238E27FC236}">
                <a16:creationId xmlns:a16="http://schemas.microsoft.com/office/drawing/2014/main" id="{2A2BFC1C-3D68-44D6-81EB-8E10C3D23A26}"/>
              </a:ext>
            </a:extLst>
          </p:cNvPr>
          <p:cNvSpPr txBox="1">
            <a:spLocks/>
          </p:cNvSpPr>
          <p:nvPr/>
        </p:nvSpPr>
        <p:spPr>
          <a:xfrm>
            <a:off x="1785133" y="2514600"/>
            <a:ext cx="9013495" cy="9144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altLang="en-US" sz="3600" dirty="0"/>
              <a:t>Any connection to the demonic kingdom.</a:t>
            </a:r>
          </a:p>
        </p:txBody>
      </p:sp>
    </p:spTree>
    <p:extLst>
      <p:ext uri="{BB962C8B-B14F-4D97-AF65-F5344CB8AC3E}">
        <p14:creationId xmlns:p14="http://schemas.microsoft.com/office/powerpoint/2010/main" val="1199521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D338-3653-405C-892C-42071E910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354BF5-EF5D-4E19-8834-A3C542353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A8444F9-A81B-43FA-B19B-1DEA5BF91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2FCFA50-F47F-4C06-A0EB-0F5735EB73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53EC58A-723D-4788-A46F-9F177968AC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21760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5134" y="674915"/>
            <a:ext cx="9623094" cy="914400"/>
          </a:xfrm>
        </p:spPr>
        <p:txBody>
          <a:bodyPr>
            <a:noAutofit/>
          </a:bodyPr>
          <a:lstStyle/>
          <a:p>
            <a:r>
              <a:rPr lang="en-US" sz="4400" dirty="0"/>
              <a:t>Witchcraft</a:t>
            </a:r>
            <a:endParaRPr lang="en-US" sz="4400" b="0" i="1" dirty="0"/>
          </a:p>
        </p:txBody>
      </p:sp>
      <p:sp>
        <p:nvSpPr>
          <p:cNvPr id="4" name="Content Placeholder 6">
            <a:extLst>
              <a:ext uri="{FF2B5EF4-FFF2-40B4-BE49-F238E27FC236}">
                <a16:creationId xmlns:a16="http://schemas.microsoft.com/office/drawing/2014/main" id="{2EA03653-36CC-42B0-B404-E23BB4FD83B2}"/>
              </a:ext>
            </a:extLst>
          </p:cNvPr>
          <p:cNvSpPr txBox="1">
            <a:spLocks/>
          </p:cNvSpPr>
          <p:nvPr/>
        </p:nvSpPr>
        <p:spPr>
          <a:xfrm>
            <a:off x="1785134" y="1727201"/>
            <a:ext cx="9013495" cy="457199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b="1" i="1" dirty="0">
                <a:solidFill>
                  <a:srgbClr val="FBC13C"/>
                </a:solidFill>
              </a:rPr>
              <a:t>Deuteronomy 18:10-14</a:t>
            </a:r>
          </a:p>
          <a:p>
            <a:pPr>
              <a:spcBef>
                <a:spcPts val="600"/>
              </a:spcBef>
            </a:pPr>
            <a:r>
              <a:rPr lang="en-US" altLang="en-US" sz="2400" i="1" dirty="0"/>
              <a:t>There shall not be found among you anyone who burns his son or his daughter as an offering, anyone who </a:t>
            </a:r>
            <a:r>
              <a:rPr lang="en-US" altLang="en-US" sz="2400" b="1" i="1" dirty="0">
                <a:solidFill>
                  <a:srgbClr val="25C6FF"/>
                </a:solidFill>
              </a:rPr>
              <a:t>practices divination or tells fortunes or interprets omens, or a sorcerer or a charmer or a medium or a necromancer or one who inquires of the dead</a:t>
            </a:r>
            <a:r>
              <a:rPr lang="en-US" altLang="en-US" sz="2400" i="1" dirty="0"/>
              <a:t>, for whoever does these things is an abomination to the Lord. And because of these abominations the Lord your </a:t>
            </a:r>
            <a:r>
              <a:rPr lang="en-US" altLang="en-US" sz="2400" b="1" i="1" dirty="0">
                <a:solidFill>
                  <a:srgbClr val="25C6FF"/>
                </a:solidFill>
              </a:rPr>
              <a:t>God is driving them out before you</a:t>
            </a:r>
            <a:r>
              <a:rPr lang="en-US" altLang="en-US" sz="2400" i="1" dirty="0"/>
              <a:t>. You shall be blameless before the Lord your God, for these nations, which you are about to dispossess, listen to fortune-tellers and to diviners. But as for you, the Lord your God has not allowed you to do this.</a:t>
            </a:r>
          </a:p>
        </p:txBody>
      </p:sp>
    </p:spTree>
    <p:extLst>
      <p:ext uri="{BB962C8B-B14F-4D97-AF65-F5344CB8AC3E}">
        <p14:creationId xmlns:p14="http://schemas.microsoft.com/office/powerpoint/2010/main" val="1297418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481943"/>
            <a:ext cx="9286665" cy="342537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Habitual areas of sin, addictive behaviors and idolatry – anything given priority over God.</a:t>
            </a:r>
          </a:p>
          <a:p>
            <a:r>
              <a:rPr lang="en-US" sz="4000" i="1" dirty="0"/>
              <a:t>You don’t control it, it controls you.</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12563" y="1190168"/>
            <a:ext cx="9623094" cy="914400"/>
          </a:xfrm>
        </p:spPr>
        <p:txBody>
          <a:bodyPr>
            <a:noAutofit/>
          </a:bodyPr>
          <a:lstStyle/>
          <a:p>
            <a:r>
              <a:rPr lang="en-US" sz="5400" dirty="0"/>
              <a:t>Sin Bondage</a:t>
            </a:r>
            <a:endParaRPr lang="en-US" sz="5400" b="0" i="1" dirty="0"/>
          </a:p>
        </p:txBody>
      </p:sp>
    </p:spTree>
    <p:extLst>
      <p:ext uri="{BB962C8B-B14F-4D97-AF65-F5344CB8AC3E}">
        <p14:creationId xmlns:p14="http://schemas.microsoft.com/office/powerpoint/2010/main" val="4018724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5134" y="1037770"/>
            <a:ext cx="9623094" cy="914400"/>
          </a:xfrm>
        </p:spPr>
        <p:txBody>
          <a:bodyPr>
            <a:noAutofit/>
          </a:bodyPr>
          <a:lstStyle/>
          <a:p>
            <a:r>
              <a:rPr lang="en-US" sz="4400" dirty="0"/>
              <a:t>Biblical Description of Addiction</a:t>
            </a:r>
            <a:endParaRPr lang="en-US" sz="4400" b="0" i="1" dirty="0"/>
          </a:p>
        </p:txBody>
      </p:sp>
      <p:sp>
        <p:nvSpPr>
          <p:cNvPr id="4" name="Content Placeholder 6">
            <a:extLst>
              <a:ext uri="{FF2B5EF4-FFF2-40B4-BE49-F238E27FC236}">
                <a16:creationId xmlns:a16="http://schemas.microsoft.com/office/drawing/2014/main" id="{2EA03653-36CC-42B0-B404-E23BB4FD83B2}"/>
              </a:ext>
            </a:extLst>
          </p:cNvPr>
          <p:cNvSpPr txBox="1">
            <a:spLocks/>
          </p:cNvSpPr>
          <p:nvPr/>
        </p:nvSpPr>
        <p:spPr>
          <a:xfrm>
            <a:off x="1785133" y="2090056"/>
            <a:ext cx="9158637" cy="457199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i="1" dirty="0">
                <a:solidFill>
                  <a:srgbClr val="FBC13C"/>
                </a:solidFill>
              </a:rPr>
              <a:t>Ephesians 4:18-19  </a:t>
            </a:r>
            <a:r>
              <a:rPr lang="en-US" i="1" dirty="0">
                <a:solidFill>
                  <a:srgbClr val="FBC13C"/>
                </a:solidFill>
              </a:rPr>
              <a:t>(NIV)</a:t>
            </a:r>
          </a:p>
          <a:p>
            <a:pPr>
              <a:spcBef>
                <a:spcPts val="600"/>
              </a:spcBef>
            </a:pPr>
            <a:r>
              <a:rPr lang="en-US" altLang="en-US" b="1" i="1" dirty="0"/>
              <a:t>T</a:t>
            </a:r>
            <a:r>
              <a:rPr lang="en-US" altLang="en-US" i="1" dirty="0"/>
              <a:t>hey are darkened in their understanding and separated from the life of God because of the ignorance that is in them due to the </a:t>
            </a:r>
            <a:r>
              <a:rPr lang="en-US" altLang="en-US" b="1" i="1" dirty="0">
                <a:solidFill>
                  <a:srgbClr val="25C6FF"/>
                </a:solidFill>
              </a:rPr>
              <a:t>hardening of their hearts</a:t>
            </a:r>
            <a:r>
              <a:rPr lang="en-US" altLang="en-US" i="1" dirty="0"/>
              <a:t>. Having </a:t>
            </a:r>
            <a:r>
              <a:rPr lang="en-US" altLang="en-US" b="1" i="1" dirty="0">
                <a:solidFill>
                  <a:srgbClr val="25C6FF"/>
                </a:solidFill>
              </a:rPr>
              <a:t>lost all sensitivity</a:t>
            </a:r>
            <a:r>
              <a:rPr lang="en-US" altLang="en-US" i="1" dirty="0"/>
              <a:t>, they have given themselves over to </a:t>
            </a:r>
            <a:r>
              <a:rPr lang="en-US" altLang="en-US" b="1" i="1" dirty="0">
                <a:solidFill>
                  <a:srgbClr val="25C6FF"/>
                </a:solidFill>
              </a:rPr>
              <a:t>sensuality</a:t>
            </a:r>
            <a:r>
              <a:rPr lang="en-US" altLang="en-US" i="1" dirty="0"/>
              <a:t> so as to </a:t>
            </a:r>
            <a:r>
              <a:rPr lang="en-US" altLang="en-US" b="1" i="1" dirty="0">
                <a:solidFill>
                  <a:srgbClr val="25C6FF"/>
                </a:solidFill>
              </a:rPr>
              <a:t>indulge in every kind of impurity</a:t>
            </a:r>
            <a:r>
              <a:rPr lang="en-US" altLang="en-US" i="1" dirty="0"/>
              <a:t>, with a </a:t>
            </a:r>
            <a:r>
              <a:rPr lang="en-US" altLang="en-US" b="1" i="1" dirty="0">
                <a:solidFill>
                  <a:srgbClr val="25C6FF"/>
                </a:solidFill>
              </a:rPr>
              <a:t>continual lust for more</a:t>
            </a:r>
            <a:r>
              <a:rPr lang="en-US" altLang="en-US" i="1" dirty="0"/>
              <a:t>. </a:t>
            </a:r>
            <a:br>
              <a:rPr lang="en-US" altLang="en-US" i="1" dirty="0"/>
            </a:br>
            <a:endParaRPr lang="en-US" altLang="en-US" i="1" dirty="0"/>
          </a:p>
        </p:txBody>
      </p:sp>
    </p:spTree>
    <p:extLst>
      <p:ext uri="{BB962C8B-B14F-4D97-AF65-F5344CB8AC3E}">
        <p14:creationId xmlns:p14="http://schemas.microsoft.com/office/powerpoint/2010/main" val="2654149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641595"/>
            <a:ext cx="9286665" cy="401643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3500"/>
              </a:lnSpc>
              <a:buFont typeface="Arial" panose="020B0604020202020204" pitchFamily="34" charset="0"/>
              <a:buChar char="•"/>
            </a:pPr>
            <a:r>
              <a:rPr lang="en-US" sz="3200" dirty="0"/>
              <a:t>The mind through passivity, deception, delusion, high reasoning, evil imaginations, lies, fantasies, etc.</a:t>
            </a:r>
          </a:p>
          <a:p>
            <a:pPr marL="285750" indent="-285750">
              <a:lnSpc>
                <a:spcPts val="3500"/>
              </a:lnSpc>
              <a:buFont typeface="Arial" panose="020B0604020202020204" pitchFamily="34" charset="0"/>
              <a:buChar char="•"/>
            </a:pPr>
            <a:r>
              <a:rPr lang="en-US" sz="3200" dirty="0"/>
              <a:t>Excessive or suppressed emotions.</a:t>
            </a:r>
          </a:p>
          <a:p>
            <a:pPr marL="285750" indent="-285750">
              <a:lnSpc>
                <a:spcPts val="3500"/>
              </a:lnSpc>
              <a:buFont typeface="Arial" panose="020B0604020202020204" pitchFamily="34" charset="0"/>
              <a:buChar char="•"/>
            </a:pPr>
            <a:r>
              <a:rPr lang="en-US" sz="3200" dirty="0"/>
              <a:t>Areas of compulsive behaviors or obsessions.</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12563" y="1122659"/>
            <a:ext cx="9623094" cy="901522"/>
          </a:xfrm>
        </p:spPr>
        <p:txBody>
          <a:bodyPr>
            <a:noAutofit/>
          </a:bodyPr>
          <a:lstStyle/>
          <a:p>
            <a:r>
              <a:rPr lang="en-US" sz="4400" dirty="0"/>
              <a:t>Mental </a:t>
            </a:r>
            <a:r>
              <a:rPr lang="en-US" sz="4400" b="0" dirty="0"/>
              <a:t>/</a:t>
            </a:r>
            <a:r>
              <a:rPr lang="en-US" sz="4400" dirty="0"/>
              <a:t> Emotional Bondage</a:t>
            </a:r>
            <a:r>
              <a:rPr lang="en-US" sz="4400" b="0" dirty="0"/>
              <a:t> </a:t>
            </a:r>
            <a:br>
              <a:rPr lang="en-US" sz="4400" b="0" dirty="0"/>
            </a:br>
            <a:r>
              <a:rPr lang="en-US" sz="3200" b="0" i="1" dirty="0"/>
              <a:t>Most common ground of enemy access</a:t>
            </a:r>
            <a:endParaRPr lang="en-US" sz="4400" b="0" i="1" dirty="0"/>
          </a:p>
        </p:txBody>
      </p:sp>
    </p:spTree>
    <p:extLst>
      <p:ext uri="{BB962C8B-B14F-4D97-AF65-F5344CB8AC3E}">
        <p14:creationId xmlns:p14="http://schemas.microsoft.com/office/powerpoint/2010/main" val="305893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5134" y="1037770"/>
            <a:ext cx="9623094" cy="914400"/>
          </a:xfrm>
        </p:spPr>
        <p:txBody>
          <a:bodyPr>
            <a:noAutofit/>
          </a:bodyPr>
          <a:lstStyle/>
          <a:p>
            <a:r>
              <a:rPr lang="en-US" sz="4400" dirty="0"/>
              <a:t>Excessive or Extreme EMOTIONS</a:t>
            </a:r>
            <a:endParaRPr lang="en-US" sz="4400" b="0" i="1" dirty="0"/>
          </a:p>
        </p:txBody>
      </p:sp>
      <p:sp>
        <p:nvSpPr>
          <p:cNvPr id="4" name="Content Placeholder 6">
            <a:extLst>
              <a:ext uri="{FF2B5EF4-FFF2-40B4-BE49-F238E27FC236}">
                <a16:creationId xmlns:a16="http://schemas.microsoft.com/office/drawing/2014/main" id="{2EA03653-36CC-42B0-B404-E23BB4FD83B2}"/>
              </a:ext>
            </a:extLst>
          </p:cNvPr>
          <p:cNvSpPr txBox="1">
            <a:spLocks/>
          </p:cNvSpPr>
          <p:nvPr/>
        </p:nvSpPr>
        <p:spPr>
          <a:xfrm>
            <a:off x="1785134" y="2293256"/>
            <a:ext cx="8447438" cy="21481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i="1" dirty="0">
                <a:solidFill>
                  <a:srgbClr val="FBC13C"/>
                </a:solidFill>
              </a:rPr>
              <a:t>Ephesians 4:26-27  </a:t>
            </a:r>
          </a:p>
          <a:p>
            <a:pPr>
              <a:spcBef>
                <a:spcPts val="600"/>
              </a:spcBef>
            </a:pPr>
            <a:r>
              <a:rPr lang="en-US" altLang="en-US" i="1" dirty="0"/>
              <a:t>In your anger do not sin": Do not let the sun go down while you are still angry, and do not give the devil a foothold.</a:t>
            </a:r>
          </a:p>
        </p:txBody>
      </p:sp>
      <p:sp>
        <p:nvSpPr>
          <p:cNvPr id="5" name="Content Placeholder 6">
            <a:extLst>
              <a:ext uri="{FF2B5EF4-FFF2-40B4-BE49-F238E27FC236}">
                <a16:creationId xmlns:a16="http://schemas.microsoft.com/office/drawing/2014/main" id="{52018ACB-E684-4607-9552-49FD6B7ED45A}"/>
              </a:ext>
            </a:extLst>
          </p:cNvPr>
          <p:cNvSpPr txBox="1">
            <a:spLocks/>
          </p:cNvSpPr>
          <p:nvPr/>
        </p:nvSpPr>
        <p:spPr>
          <a:xfrm>
            <a:off x="1785134" y="4513944"/>
            <a:ext cx="9303780" cy="21481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altLang="en-US" sz="3200" dirty="0"/>
              <a:t>When the emotion controls you, you no </a:t>
            </a:r>
            <a:br>
              <a:rPr lang="en-US" altLang="en-US" sz="3200" dirty="0"/>
            </a:br>
            <a:r>
              <a:rPr lang="en-US" altLang="en-US" sz="3200" dirty="0"/>
              <a:t>longer control it — a stronghold may be present.</a:t>
            </a:r>
          </a:p>
        </p:txBody>
      </p:sp>
    </p:spTree>
    <p:extLst>
      <p:ext uri="{BB962C8B-B14F-4D97-AF65-F5344CB8AC3E}">
        <p14:creationId xmlns:p14="http://schemas.microsoft.com/office/powerpoint/2010/main" val="2452950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539997"/>
            <a:ext cx="9286665" cy="252549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3800"/>
              </a:lnSpc>
              <a:buFont typeface="Arial" panose="020B0604020202020204" pitchFamily="34" charset="0"/>
              <a:buChar char="•"/>
            </a:pPr>
            <a:r>
              <a:rPr lang="en-US" sz="3600" b="1" dirty="0"/>
              <a:t>All</a:t>
            </a:r>
            <a:r>
              <a:rPr lang="en-US" sz="3600" dirty="0"/>
              <a:t> sexual activity not ordained by God.  </a:t>
            </a:r>
          </a:p>
          <a:p>
            <a:pPr marL="285750" indent="-285750">
              <a:lnSpc>
                <a:spcPts val="3800"/>
              </a:lnSpc>
              <a:buFont typeface="Arial" panose="020B0604020202020204" pitchFamily="34" charset="0"/>
              <a:buChar char="•"/>
            </a:pPr>
            <a:r>
              <a:rPr lang="en-US" sz="3600" dirty="0"/>
              <a:t>There is an open highway of demonic connection when sexual union (oneness) occurs outside of marriage.</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7733" y="1021061"/>
            <a:ext cx="9591465" cy="901522"/>
          </a:xfrm>
        </p:spPr>
        <p:txBody>
          <a:bodyPr>
            <a:noAutofit/>
          </a:bodyPr>
          <a:lstStyle/>
          <a:p>
            <a:r>
              <a:rPr lang="en-US" sz="4400" dirty="0"/>
              <a:t>Sexual Impurities</a:t>
            </a:r>
            <a:endParaRPr lang="en-US" sz="4400" b="0" i="1" dirty="0"/>
          </a:p>
        </p:txBody>
      </p:sp>
    </p:spTree>
    <p:extLst>
      <p:ext uri="{BB962C8B-B14F-4D97-AF65-F5344CB8AC3E}">
        <p14:creationId xmlns:p14="http://schemas.microsoft.com/office/powerpoint/2010/main" val="1308972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7733" y="1021061"/>
            <a:ext cx="9591465" cy="901522"/>
          </a:xfrm>
        </p:spPr>
        <p:txBody>
          <a:bodyPr>
            <a:noAutofit/>
          </a:bodyPr>
          <a:lstStyle/>
          <a:p>
            <a:r>
              <a:rPr lang="en-US" sz="4400" dirty="0"/>
              <a:t>Sexual Impurities</a:t>
            </a:r>
            <a:endParaRPr lang="en-US" sz="4400" b="0" i="1" dirty="0"/>
          </a:p>
        </p:txBody>
      </p:sp>
      <p:sp>
        <p:nvSpPr>
          <p:cNvPr id="4" name="Content Placeholder 6">
            <a:extLst>
              <a:ext uri="{FF2B5EF4-FFF2-40B4-BE49-F238E27FC236}">
                <a16:creationId xmlns:a16="http://schemas.microsoft.com/office/drawing/2014/main" id="{E7D81109-72F4-4077-A0AA-06B839623899}"/>
              </a:ext>
            </a:extLst>
          </p:cNvPr>
          <p:cNvSpPr txBox="1">
            <a:spLocks/>
          </p:cNvSpPr>
          <p:nvPr/>
        </p:nvSpPr>
        <p:spPr>
          <a:xfrm>
            <a:off x="1785133" y="1988458"/>
            <a:ext cx="9158637" cy="41510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500"/>
              </a:lnSpc>
              <a:spcBef>
                <a:spcPts val="1200"/>
              </a:spcBef>
            </a:pPr>
            <a:r>
              <a:rPr lang="en-US" b="1" i="1" dirty="0">
                <a:solidFill>
                  <a:srgbClr val="FBC13C"/>
                </a:solidFill>
              </a:rPr>
              <a:t>1 Corinthians 6:15-20</a:t>
            </a:r>
            <a:endParaRPr lang="en-US" i="1" dirty="0">
              <a:solidFill>
                <a:srgbClr val="FBC13C"/>
              </a:solidFill>
            </a:endParaRPr>
          </a:p>
          <a:p>
            <a:pPr>
              <a:lnSpc>
                <a:spcPts val="3500"/>
              </a:lnSpc>
              <a:spcBef>
                <a:spcPts val="1200"/>
              </a:spcBef>
            </a:pPr>
            <a:r>
              <a:rPr lang="en-US" altLang="en-US" i="1" dirty="0"/>
              <a:t>Do you not know that your bodies are members of Christ himself? Shall I then take the members of Christ and unite them with a prostitute? Never! Do you not know that he who unites himself with a prostitute is one with her in body? For it is said, "The two will become one flesh.“ But he who unites himself with the Lord is one with him in spirit. </a:t>
            </a:r>
          </a:p>
        </p:txBody>
      </p:sp>
    </p:spTree>
    <p:extLst>
      <p:ext uri="{BB962C8B-B14F-4D97-AF65-F5344CB8AC3E}">
        <p14:creationId xmlns:p14="http://schemas.microsoft.com/office/powerpoint/2010/main" val="32511767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7733" y="1021061"/>
            <a:ext cx="9591465" cy="901522"/>
          </a:xfrm>
        </p:spPr>
        <p:txBody>
          <a:bodyPr>
            <a:noAutofit/>
          </a:bodyPr>
          <a:lstStyle/>
          <a:p>
            <a:r>
              <a:rPr lang="en-US" sz="4400" dirty="0"/>
              <a:t>Sexual Impurities</a:t>
            </a:r>
            <a:endParaRPr lang="en-US" sz="4400" b="0" i="1" dirty="0"/>
          </a:p>
        </p:txBody>
      </p:sp>
      <p:sp>
        <p:nvSpPr>
          <p:cNvPr id="4" name="Content Placeholder 6">
            <a:extLst>
              <a:ext uri="{FF2B5EF4-FFF2-40B4-BE49-F238E27FC236}">
                <a16:creationId xmlns:a16="http://schemas.microsoft.com/office/drawing/2014/main" id="{E7D81109-72F4-4077-A0AA-06B839623899}"/>
              </a:ext>
            </a:extLst>
          </p:cNvPr>
          <p:cNvSpPr txBox="1">
            <a:spLocks/>
          </p:cNvSpPr>
          <p:nvPr/>
        </p:nvSpPr>
        <p:spPr>
          <a:xfrm>
            <a:off x="1785133" y="2249714"/>
            <a:ext cx="9158637" cy="388983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500"/>
              </a:lnSpc>
              <a:spcBef>
                <a:spcPts val="1200"/>
              </a:spcBef>
            </a:pPr>
            <a:r>
              <a:rPr lang="en-US" b="1" dirty="0">
                <a:solidFill>
                  <a:srgbClr val="25C6FF"/>
                </a:solidFill>
              </a:rPr>
              <a:t>Flee from sexual immorality. </a:t>
            </a:r>
            <a:r>
              <a:rPr lang="en-US" dirty="0"/>
              <a:t>All other sins a man commits are outside his body, but he who sins sexually sins against his own body. Do you not know that your body is a temple of the Holy Spirit, who is in you, whom you have received from God? You are not your own;  you were bought at a price. Therefore honor God with your body.</a:t>
            </a:r>
          </a:p>
        </p:txBody>
      </p:sp>
    </p:spTree>
    <p:extLst>
      <p:ext uri="{BB962C8B-B14F-4D97-AF65-F5344CB8AC3E}">
        <p14:creationId xmlns:p14="http://schemas.microsoft.com/office/powerpoint/2010/main" val="30816596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438401"/>
            <a:ext cx="9286665" cy="26270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4000"/>
              </a:lnSpc>
              <a:spcBef>
                <a:spcPts val="3000"/>
              </a:spcBef>
              <a:buFont typeface="Arial" panose="020B0604020202020204" pitchFamily="34" charset="0"/>
              <a:buChar char="•"/>
            </a:pPr>
            <a:r>
              <a:rPr lang="en-US" sz="3600" dirty="0"/>
              <a:t>Curses spoken by someone or even by oneself that have been accepted regardless of what God has said about us.</a:t>
            </a:r>
          </a:p>
          <a:p>
            <a:pPr marL="285750" indent="-285750">
              <a:lnSpc>
                <a:spcPts val="4000"/>
              </a:lnSpc>
              <a:spcBef>
                <a:spcPts val="3000"/>
              </a:spcBef>
              <a:buFont typeface="Arial" panose="020B0604020202020204" pitchFamily="34" charset="0"/>
              <a:buChar char="•"/>
            </a:pPr>
            <a:r>
              <a:rPr lang="en-US" sz="3600" dirty="0"/>
              <a:t>Abuse that brought in lies: ‘you are worthless’, etc. </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7733" y="1021061"/>
            <a:ext cx="9591465" cy="901522"/>
          </a:xfrm>
        </p:spPr>
        <p:txBody>
          <a:bodyPr>
            <a:noAutofit/>
          </a:bodyPr>
          <a:lstStyle/>
          <a:p>
            <a:r>
              <a:rPr lang="en-US" sz="4400" dirty="0"/>
              <a:t>Bondage in Self-Image</a:t>
            </a:r>
            <a:endParaRPr lang="en-US" sz="4400" b="0" i="1" dirty="0"/>
          </a:p>
        </p:txBody>
      </p:sp>
    </p:spTree>
    <p:extLst>
      <p:ext uri="{BB962C8B-B14F-4D97-AF65-F5344CB8AC3E}">
        <p14:creationId xmlns:p14="http://schemas.microsoft.com/office/powerpoint/2010/main" val="195921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169CBD2E-0E3B-46E3-A8A7-01D28A9896A2}"/>
              </a:ext>
            </a:extLst>
          </p:cNvPr>
          <p:cNvSpPr txBox="1">
            <a:spLocks/>
          </p:cNvSpPr>
          <p:nvPr/>
        </p:nvSpPr>
        <p:spPr>
          <a:xfrm>
            <a:off x="1799647" y="1770743"/>
            <a:ext cx="9158637" cy="345439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i="1" dirty="0">
                <a:solidFill>
                  <a:srgbClr val="FBC13C"/>
                </a:solidFill>
              </a:rPr>
              <a:t>Proverbs 18:21  </a:t>
            </a:r>
            <a:r>
              <a:rPr lang="en-US" sz="4000" i="1" dirty="0">
                <a:solidFill>
                  <a:srgbClr val="FBC13C"/>
                </a:solidFill>
              </a:rPr>
              <a:t>(ESV)</a:t>
            </a:r>
          </a:p>
          <a:p>
            <a:r>
              <a:rPr lang="en-US" altLang="en-US" sz="4000" i="1" dirty="0"/>
              <a:t>Death and life are in the power of the tongue, and those who love it will eat its fruits.</a:t>
            </a:r>
          </a:p>
        </p:txBody>
      </p:sp>
    </p:spTree>
    <p:extLst>
      <p:ext uri="{BB962C8B-B14F-4D97-AF65-F5344CB8AC3E}">
        <p14:creationId xmlns:p14="http://schemas.microsoft.com/office/powerpoint/2010/main" val="16508477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5">
            <a:extLst>
              <a:ext uri="{FF2B5EF4-FFF2-40B4-BE49-F238E27FC236}">
                <a16:creationId xmlns:a16="http://schemas.microsoft.com/office/drawing/2014/main" id="{24789277-9EB5-4B32-AB51-4F3D4A2AFEA2}"/>
              </a:ext>
            </a:extLst>
          </p:cNvPr>
          <p:cNvSpPr txBox="1">
            <a:spLocks/>
          </p:cNvSpPr>
          <p:nvPr/>
        </p:nvSpPr>
        <p:spPr>
          <a:xfrm>
            <a:off x="-14514" y="477188"/>
            <a:ext cx="12192000" cy="787628"/>
          </a:xfrm>
          <a:prstGeom prst="rect">
            <a:avLst/>
          </a:prstGeom>
        </p:spPr>
        <p:txBody>
          <a:bodyP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gn="ctr"/>
            <a:r>
              <a:rPr lang="en-US" sz="5400" dirty="0"/>
              <a:t>What is a ‘stronghold’?</a:t>
            </a:r>
          </a:p>
        </p:txBody>
      </p:sp>
      <p:pic>
        <p:nvPicPr>
          <p:cNvPr id="4" name="Picture 3">
            <a:extLst>
              <a:ext uri="{FF2B5EF4-FFF2-40B4-BE49-F238E27FC236}">
                <a16:creationId xmlns:a16="http://schemas.microsoft.com/office/drawing/2014/main" id="{658203FF-1749-4FBD-B390-E39AF2296A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292"/>
          <a:stretch/>
        </p:blipFill>
        <p:spPr>
          <a:xfrm>
            <a:off x="4909397" y="1553379"/>
            <a:ext cx="7297117" cy="5304622"/>
          </a:xfrm>
          <a:prstGeom prst="rect">
            <a:avLst/>
          </a:prstGeom>
        </p:spPr>
      </p:pic>
      <p:sp>
        <p:nvSpPr>
          <p:cNvPr id="2" name="Rectangle 1">
            <a:extLst>
              <a:ext uri="{FF2B5EF4-FFF2-40B4-BE49-F238E27FC236}">
                <a16:creationId xmlns:a16="http://schemas.microsoft.com/office/drawing/2014/main" id="{966F5556-AAC8-4AFE-AC2B-F183DF08144E}"/>
              </a:ext>
            </a:extLst>
          </p:cNvPr>
          <p:cNvSpPr/>
          <p:nvPr/>
        </p:nvSpPr>
        <p:spPr>
          <a:xfrm>
            <a:off x="0" y="1553378"/>
            <a:ext cx="5554701" cy="5304622"/>
          </a:xfrm>
          <a:prstGeom prst="rect">
            <a:avLst/>
          </a:prstGeom>
          <a:solidFill>
            <a:srgbClr val="093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6">
            <a:extLst>
              <a:ext uri="{FF2B5EF4-FFF2-40B4-BE49-F238E27FC236}">
                <a16:creationId xmlns:a16="http://schemas.microsoft.com/office/drawing/2014/main" id="{FB16E730-6ACD-45FB-93F4-66039840D2D1}"/>
              </a:ext>
            </a:extLst>
          </p:cNvPr>
          <p:cNvSpPr txBox="1">
            <a:spLocks/>
          </p:cNvSpPr>
          <p:nvPr/>
        </p:nvSpPr>
        <p:spPr>
          <a:xfrm>
            <a:off x="508000" y="4528807"/>
            <a:ext cx="4659085" cy="17558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1000"/>
              </a:spcBef>
            </a:pPr>
            <a:r>
              <a:rPr lang="en-US" sz="2400" b="1" i="1" dirty="0">
                <a:solidFill>
                  <a:srgbClr val="FBC13C"/>
                </a:solidFill>
              </a:rPr>
              <a:t>Psalm 9:9</a:t>
            </a:r>
          </a:p>
          <a:p>
            <a:pPr algn="r">
              <a:spcBef>
                <a:spcPts val="1000"/>
              </a:spcBef>
            </a:pPr>
            <a:r>
              <a:rPr lang="en-US" altLang="en-US" sz="2400" i="1" dirty="0"/>
              <a:t>The LORD also will be a stronghold for the oppressed, a stronghold in times of trouble; </a:t>
            </a:r>
            <a:endParaRPr lang="en-US" sz="2400" i="1" dirty="0"/>
          </a:p>
        </p:txBody>
      </p:sp>
      <p:sp>
        <p:nvSpPr>
          <p:cNvPr id="7" name="Content Placeholder 6">
            <a:extLst>
              <a:ext uri="{FF2B5EF4-FFF2-40B4-BE49-F238E27FC236}">
                <a16:creationId xmlns:a16="http://schemas.microsoft.com/office/drawing/2014/main" id="{0829D598-2D79-4301-A79E-5124D174E6B4}"/>
              </a:ext>
            </a:extLst>
          </p:cNvPr>
          <p:cNvSpPr txBox="1">
            <a:spLocks/>
          </p:cNvSpPr>
          <p:nvPr/>
        </p:nvSpPr>
        <p:spPr>
          <a:xfrm>
            <a:off x="624114" y="2000417"/>
            <a:ext cx="4542972" cy="1105640"/>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600"/>
              </a:spcBef>
            </a:pPr>
            <a:r>
              <a:rPr lang="en-US" altLang="en-US" sz="3500" b="1" dirty="0">
                <a:solidFill>
                  <a:srgbClr val="A2F3FC"/>
                </a:solidFill>
              </a:rPr>
              <a:t>Fortress or Citadel</a:t>
            </a:r>
            <a:r>
              <a:rPr lang="en-US" altLang="en-US" sz="3500" dirty="0">
                <a:solidFill>
                  <a:srgbClr val="A2F3FC"/>
                </a:solidFill>
              </a:rPr>
              <a:t> – </a:t>
            </a:r>
          </a:p>
          <a:p>
            <a:pPr algn="r">
              <a:spcBef>
                <a:spcPts val="600"/>
              </a:spcBef>
            </a:pPr>
            <a:r>
              <a:rPr lang="en-US" altLang="en-US" i="1" dirty="0"/>
              <a:t>a fortified or defended place</a:t>
            </a:r>
          </a:p>
          <a:p>
            <a:pPr algn="r">
              <a:spcBef>
                <a:spcPts val="600"/>
              </a:spcBef>
            </a:pPr>
            <a:endParaRPr lang="en-US" sz="2400" i="1" dirty="0"/>
          </a:p>
        </p:txBody>
      </p:sp>
      <p:sp>
        <p:nvSpPr>
          <p:cNvPr id="9" name="Content Placeholder 6">
            <a:extLst>
              <a:ext uri="{FF2B5EF4-FFF2-40B4-BE49-F238E27FC236}">
                <a16:creationId xmlns:a16="http://schemas.microsoft.com/office/drawing/2014/main" id="{8C17330E-D10A-43E0-9450-A3C7AA31407C}"/>
              </a:ext>
            </a:extLst>
          </p:cNvPr>
          <p:cNvSpPr txBox="1">
            <a:spLocks/>
          </p:cNvSpPr>
          <p:nvPr/>
        </p:nvSpPr>
        <p:spPr>
          <a:xfrm>
            <a:off x="377370" y="3526772"/>
            <a:ext cx="4862285" cy="5372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600"/>
              </a:spcBef>
            </a:pPr>
            <a:r>
              <a:rPr lang="en-US" altLang="en-US" sz="2600" dirty="0"/>
              <a:t>God is called our </a:t>
            </a:r>
            <a:r>
              <a:rPr lang="en-US" altLang="en-US" sz="2600" i="1" dirty="0"/>
              <a:t>“stronghold”.</a:t>
            </a:r>
          </a:p>
        </p:txBody>
      </p:sp>
    </p:spTree>
    <p:extLst>
      <p:ext uri="{BB962C8B-B14F-4D97-AF65-F5344CB8AC3E}">
        <p14:creationId xmlns:p14="http://schemas.microsoft.com/office/powerpoint/2010/main" val="3020357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169CBD2E-0E3B-46E3-A8A7-01D28A9896A2}"/>
              </a:ext>
            </a:extLst>
          </p:cNvPr>
          <p:cNvSpPr txBox="1">
            <a:spLocks/>
          </p:cNvSpPr>
          <p:nvPr/>
        </p:nvSpPr>
        <p:spPr>
          <a:xfrm>
            <a:off x="1857704" y="1259114"/>
            <a:ext cx="9158637" cy="433977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3200" b="1" i="1" dirty="0">
                <a:solidFill>
                  <a:srgbClr val="FBC13C"/>
                </a:solidFill>
              </a:rPr>
              <a:t>Ephesians 4:22-24, 27</a:t>
            </a:r>
            <a:endParaRPr lang="en-US" sz="3200" i="1" dirty="0">
              <a:solidFill>
                <a:srgbClr val="FBC13C"/>
              </a:solidFill>
            </a:endParaRPr>
          </a:p>
          <a:p>
            <a:pPr>
              <a:spcBef>
                <a:spcPts val="1200"/>
              </a:spcBef>
            </a:pPr>
            <a:r>
              <a:rPr lang="en-US" altLang="en-US" sz="3200" i="1" dirty="0"/>
              <a:t>… to put off your old self, which is being corrupted by its deceitful desires;  to be made new in the attitude of your minds; and to put on the new self, created to be like God in true righteousness and holiness.  … and do not give the devil a foothold. </a:t>
            </a:r>
            <a:br>
              <a:rPr lang="en-US" altLang="en-US" sz="3200" i="1" dirty="0"/>
            </a:br>
            <a:endParaRPr lang="en-US" altLang="en-US" sz="3200" i="1" dirty="0"/>
          </a:p>
        </p:txBody>
      </p:sp>
    </p:spTree>
    <p:extLst>
      <p:ext uri="{BB962C8B-B14F-4D97-AF65-F5344CB8AC3E}">
        <p14:creationId xmlns:p14="http://schemas.microsoft.com/office/powerpoint/2010/main" val="355658461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801251"/>
            <a:ext cx="9286665" cy="14514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4000" dirty="0"/>
              <a:t>Refusal to give to others what you have been given by the Lord Jesus Christ.</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12563" y="1567541"/>
            <a:ext cx="9623094" cy="914400"/>
          </a:xfrm>
        </p:spPr>
        <p:txBody>
          <a:bodyPr>
            <a:noAutofit/>
          </a:bodyPr>
          <a:lstStyle/>
          <a:p>
            <a:r>
              <a:rPr lang="en-US" sz="5400" dirty="0"/>
              <a:t>Unforgiveness</a:t>
            </a:r>
            <a:endParaRPr lang="en-US" sz="5400" b="0" i="1" dirty="0"/>
          </a:p>
        </p:txBody>
      </p:sp>
    </p:spTree>
    <p:extLst>
      <p:ext uri="{BB962C8B-B14F-4D97-AF65-F5344CB8AC3E}">
        <p14:creationId xmlns:p14="http://schemas.microsoft.com/office/powerpoint/2010/main" val="3696139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169CBD2E-0E3B-46E3-A8A7-01D28A9896A2}"/>
              </a:ext>
            </a:extLst>
          </p:cNvPr>
          <p:cNvSpPr txBox="1">
            <a:spLocks/>
          </p:cNvSpPr>
          <p:nvPr/>
        </p:nvSpPr>
        <p:spPr>
          <a:xfrm>
            <a:off x="1857704" y="1640115"/>
            <a:ext cx="8969953" cy="387168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3600" b="1" i="1" dirty="0">
                <a:solidFill>
                  <a:srgbClr val="FBC13C"/>
                </a:solidFill>
              </a:rPr>
              <a:t>Matthew 6:14-15</a:t>
            </a:r>
            <a:endParaRPr lang="en-US" sz="3600" i="1" dirty="0">
              <a:solidFill>
                <a:srgbClr val="FBC13C"/>
              </a:solidFill>
            </a:endParaRPr>
          </a:p>
          <a:p>
            <a:pPr>
              <a:spcBef>
                <a:spcPts val="1200"/>
              </a:spcBef>
            </a:pPr>
            <a:r>
              <a:rPr lang="en-US" altLang="en-US" sz="3600" i="1" dirty="0"/>
              <a:t>For if you forgive men when they sin against you, your heavenly Father will also forgive you. But if you do not forgive men their sins, your Father will not forgive your sins. </a:t>
            </a:r>
          </a:p>
        </p:txBody>
      </p:sp>
    </p:spTree>
    <p:extLst>
      <p:ext uri="{BB962C8B-B14F-4D97-AF65-F5344CB8AC3E}">
        <p14:creationId xmlns:p14="http://schemas.microsoft.com/office/powerpoint/2010/main" val="14072593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801251"/>
            <a:ext cx="9286665" cy="14514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4000" dirty="0"/>
              <a:t>Any fear that is repetitious, excessive and controlling is suspect.</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70619" y="1567541"/>
            <a:ext cx="9623094" cy="914400"/>
          </a:xfrm>
        </p:spPr>
        <p:txBody>
          <a:bodyPr>
            <a:noAutofit/>
          </a:bodyPr>
          <a:lstStyle/>
          <a:p>
            <a:r>
              <a:rPr lang="en-US" sz="5400" dirty="0"/>
              <a:t>A Stronghold of Fear</a:t>
            </a:r>
            <a:endParaRPr lang="en-US" sz="5400" b="0" i="1" dirty="0"/>
          </a:p>
        </p:txBody>
      </p:sp>
    </p:spTree>
    <p:extLst>
      <p:ext uri="{BB962C8B-B14F-4D97-AF65-F5344CB8AC3E}">
        <p14:creationId xmlns:p14="http://schemas.microsoft.com/office/powerpoint/2010/main" val="1035987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5134" y="1037770"/>
            <a:ext cx="9623094" cy="914400"/>
          </a:xfrm>
        </p:spPr>
        <p:txBody>
          <a:bodyPr>
            <a:noAutofit/>
          </a:bodyPr>
          <a:lstStyle/>
          <a:p>
            <a:r>
              <a:rPr lang="en-US" sz="4400" dirty="0"/>
              <a:t>Bondage of Fear</a:t>
            </a:r>
            <a:endParaRPr lang="en-US" sz="4400" b="0" i="1" dirty="0"/>
          </a:p>
        </p:txBody>
      </p:sp>
      <p:sp>
        <p:nvSpPr>
          <p:cNvPr id="4" name="Content Placeholder 6">
            <a:extLst>
              <a:ext uri="{FF2B5EF4-FFF2-40B4-BE49-F238E27FC236}">
                <a16:creationId xmlns:a16="http://schemas.microsoft.com/office/drawing/2014/main" id="{2EA03653-36CC-42B0-B404-E23BB4FD83B2}"/>
              </a:ext>
            </a:extLst>
          </p:cNvPr>
          <p:cNvSpPr txBox="1">
            <a:spLocks/>
          </p:cNvSpPr>
          <p:nvPr/>
        </p:nvSpPr>
        <p:spPr>
          <a:xfrm>
            <a:off x="1785133" y="2627084"/>
            <a:ext cx="8752237" cy="21481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3600" b="1" i="1" dirty="0">
                <a:solidFill>
                  <a:srgbClr val="FBC13C"/>
                </a:solidFill>
              </a:rPr>
              <a:t>2 Timothy 1:7  </a:t>
            </a:r>
            <a:r>
              <a:rPr lang="en-US" sz="3600" i="1" dirty="0">
                <a:solidFill>
                  <a:srgbClr val="FBC13C"/>
                </a:solidFill>
              </a:rPr>
              <a:t>(ESV)</a:t>
            </a:r>
          </a:p>
          <a:p>
            <a:pPr>
              <a:spcBef>
                <a:spcPts val="1800"/>
              </a:spcBef>
            </a:pPr>
            <a:r>
              <a:rPr lang="en-US" altLang="en-US" sz="3600" i="1" dirty="0"/>
              <a:t>… for God gave us a spirit </a:t>
            </a:r>
            <a:r>
              <a:rPr lang="en-US" altLang="en-US" sz="3600" b="1" i="1" dirty="0">
                <a:solidFill>
                  <a:srgbClr val="25C6FF"/>
                </a:solidFill>
              </a:rPr>
              <a:t>not</a:t>
            </a:r>
            <a:r>
              <a:rPr lang="en-US" altLang="en-US" sz="3600" i="1" dirty="0"/>
              <a:t> of fear but of power and love and self-control.</a:t>
            </a:r>
          </a:p>
        </p:txBody>
      </p:sp>
    </p:spTree>
    <p:extLst>
      <p:ext uri="{BB962C8B-B14F-4D97-AF65-F5344CB8AC3E}">
        <p14:creationId xmlns:p14="http://schemas.microsoft.com/office/powerpoint/2010/main" val="236848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481938"/>
            <a:ext cx="9286665" cy="2627091"/>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4000" dirty="0"/>
              <a:t>Any prolonged illness or symptom that does not respond to normal medical diagnosis or treatment is suspect. </a:t>
            </a:r>
            <a:br>
              <a:rPr lang="en-US" sz="4000" dirty="0"/>
            </a:br>
            <a:r>
              <a:rPr lang="en-US" sz="4000" i="1" dirty="0"/>
              <a:t>(to be examined for spiritual connections)</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70619" y="1248228"/>
            <a:ext cx="9623094" cy="914400"/>
          </a:xfrm>
        </p:spPr>
        <p:txBody>
          <a:bodyPr>
            <a:noAutofit/>
          </a:bodyPr>
          <a:lstStyle/>
          <a:p>
            <a:r>
              <a:rPr lang="en-US" sz="5400" dirty="0"/>
              <a:t>Physical Offenders</a:t>
            </a:r>
            <a:endParaRPr lang="en-US" sz="5400" b="0" i="1" dirty="0"/>
          </a:p>
        </p:txBody>
      </p:sp>
    </p:spTree>
    <p:extLst>
      <p:ext uri="{BB962C8B-B14F-4D97-AF65-F5344CB8AC3E}">
        <p14:creationId xmlns:p14="http://schemas.microsoft.com/office/powerpoint/2010/main" val="1779640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743196"/>
            <a:ext cx="9286665" cy="262709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4000" dirty="0"/>
              <a:t>Any sin that we are aware of in our life that has not been brought to the Lord in confession – unwilling to repent.</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70619" y="1509486"/>
            <a:ext cx="9623094" cy="914400"/>
          </a:xfrm>
        </p:spPr>
        <p:txBody>
          <a:bodyPr>
            <a:noAutofit/>
          </a:bodyPr>
          <a:lstStyle/>
          <a:p>
            <a:r>
              <a:rPr lang="en-US" sz="5400" dirty="0"/>
              <a:t>Unconfessed Sin</a:t>
            </a:r>
            <a:endParaRPr lang="en-US" sz="5400" b="0" i="1" dirty="0"/>
          </a:p>
        </p:txBody>
      </p:sp>
    </p:spTree>
    <p:extLst>
      <p:ext uri="{BB962C8B-B14F-4D97-AF65-F5344CB8AC3E}">
        <p14:creationId xmlns:p14="http://schemas.microsoft.com/office/powerpoint/2010/main" val="1937821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641595"/>
            <a:ext cx="8735122" cy="401643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3800"/>
              </a:lnSpc>
              <a:buFont typeface="Arial" panose="020B0604020202020204" pitchFamily="34" charset="0"/>
              <a:buChar char="•"/>
            </a:pPr>
            <a:r>
              <a:rPr lang="en-US" sz="3500" dirty="0"/>
              <a:t>Spirits assigned to continually harass and torment. </a:t>
            </a:r>
          </a:p>
          <a:p>
            <a:pPr marL="285750" indent="-285750">
              <a:lnSpc>
                <a:spcPts val="3800"/>
              </a:lnSpc>
              <a:buFont typeface="Arial" panose="020B0604020202020204" pitchFamily="34" charset="0"/>
              <a:buChar char="•"/>
            </a:pPr>
            <a:r>
              <a:rPr lang="en-US" sz="3500" dirty="0"/>
              <a:t>These spirits may try to rob us of our freedom and gain ground by attacking or tempting in old areas.</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12563" y="1122659"/>
            <a:ext cx="9623094" cy="901522"/>
          </a:xfrm>
        </p:spPr>
        <p:txBody>
          <a:bodyPr>
            <a:noAutofit/>
          </a:bodyPr>
          <a:lstStyle/>
          <a:p>
            <a:r>
              <a:rPr lang="en-US" sz="4400" dirty="0"/>
              <a:t>Harassing Spirits</a:t>
            </a:r>
            <a:br>
              <a:rPr lang="en-US" sz="4400" b="0" dirty="0"/>
            </a:br>
            <a:r>
              <a:rPr lang="en-US" sz="3200" b="0" i="1" dirty="0"/>
              <a:t>Before or after deliverance …</a:t>
            </a:r>
            <a:endParaRPr lang="en-US" sz="4400" b="0" i="1" dirty="0"/>
          </a:p>
        </p:txBody>
      </p:sp>
    </p:spTree>
    <p:extLst>
      <p:ext uri="{BB962C8B-B14F-4D97-AF65-F5344CB8AC3E}">
        <p14:creationId xmlns:p14="http://schemas.microsoft.com/office/powerpoint/2010/main" val="323599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3135083"/>
            <a:ext cx="9286665" cy="262709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3600" dirty="0"/>
              <a:t>Doors opened through false ministry, hands laid on in false ministry, false anointing, unbiblical spiritual practices, and spiritual witchcraft.</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70618" y="1088573"/>
            <a:ext cx="9695667" cy="1727200"/>
          </a:xfrm>
        </p:spPr>
        <p:txBody>
          <a:bodyPr>
            <a:noAutofit/>
          </a:bodyPr>
          <a:lstStyle/>
          <a:p>
            <a:r>
              <a:rPr lang="en-US" sz="5400" dirty="0"/>
              <a:t>Spiritual Blocks and False Spiritual Gifts</a:t>
            </a:r>
            <a:endParaRPr lang="en-US" sz="5400" b="0" i="1" dirty="0"/>
          </a:p>
        </p:txBody>
      </p:sp>
    </p:spTree>
    <p:extLst>
      <p:ext uri="{BB962C8B-B14F-4D97-AF65-F5344CB8AC3E}">
        <p14:creationId xmlns:p14="http://schemas.microsoft.com/office/powerpoint/2010/main" val="213670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169CBD2E-0E3B-46E3-A8A7-01D28A9896A2}"/>
              </a:ext>
            </a:extLst>
          </p:cNvPr>
          <p:cNvSpPr txBox="1">
            <a:spLocks/>
          </p:cNvSpPr>
          <p:nvPr/>
        </p:nvSpPr>
        <p:spPr>
          <a:xfrm>
            <a:off x="1857704" y="1640115"/>
            <a:ext cx="8969953" cy="387168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3600" b="1" i="1" dirty="0">
                <a:solidFill>
                  <a:srgbClr val="FBC13C"/>
                </a:solidFill>
              </a:rPr>
              <a:t>1 Timothy 5:22</a:t>
            </a:r>
            <a:endParaRPr lang="en-US" sz="3600" i="1" dirty="0">
              <a:solidFill>
                <a:srgbClr val="FBC13C"/>
              </a:solidFill>
            </a:endParaRPr>
          </a:p>
          <a:p>
            <a:pPr>
              <a:spcBef>
                <a:spcPts val="1200"/>
              </a:spcBef>
            </a:pPr>
            <a:r>
              <a:rPr lang="en-US" altLang="en-US" sz="3600" i="1" dirty="0"/>
              <a:t>Do not be hasty in the laying on of hands, and do not share in the sins of others. Keep yourself pure.</a:t>
            </a:r>
          </a:p>
        </p:txBody>
      </p:sp>
    </p:spTree>
    <p:extLst>
      <p:ext uri="{BB962C8B-B14F-4D97-AF65-F5344CB8AC3E}">
        <p14:creationId xmlns:p14="http://schemas.microsoft.com/office/powerpoint/2010/main" val="6348489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5">
            <a:extLst>
              <a:ext uri="{FF2B5EF4-FFF2-40B4-BE49-F238E27FC236}">
                <a16:creationId xmlns:a16="http://schemas.microsoft.com/office/drawing/2014/main" id="{24789277-9EB5-4B32-AB51-4F3D4A2AFEA2}"/>
              </a:ext>
            </a:extLst>
          </p:cNvPr>
          <p:cNvSpPr txBox="1">
            <a:spLocks/>
          </p:cNvSpPr>
          <p:nvPr/>
        </p:nvSpPr>
        <p:spPr>
          <a:xfrm>
            <a:off x="-14514" y="477188"/>
            <a:ext cx="12192000" cy="787628"/>
          </a:xfrm>
          <a:prstGeom prst="rect">
            <a:avLst/>
          </a:prstGeom>
        </p:spPr>
        <p:txBody>
          <a:bodyP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gn="ctr"/>
            <a:r>
              <a:rPr lang="en-US" sz="5400" dirty="0"/>
              <a:t>What are enemy ‘strongholds’?</a:t>
            </a:r>
          </a:p>
        </p:txBody>
      </p:sp>
      <p:pic>
        <p:nvPicPr>
          <p:cNvPr id="4" name="Picture 3">
            <a:extLst>
              <a:ext uri="{FF2B5EF4-FFF2-40B4-BE49-F238E27FC236}">
                <a16:creationId xmlns:a16="http://schemas.microsoft.com/office/drawing/2014/main" id="{658203FF-1749-4FBD-B390-E39AF2296A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07" b="6633"/>
          <a:stretch/>
        </p:blipFill>
        <p:spPr>
          <a:xfrm>
            <a:off x="0" y="1553378"/>
            <a:ext cx="4785443" cy="5304622"/>
          </a:xfrm>
          <a:prstGeom prst="rect">
            <a:avLst/>
          </a:prstGeom>
        </p:spPr>
      </p:pic>
      <p:sp>
        <p:nvSpPr>
          <p:cNvPr id="2" name="Rectangle 1">
            <a:extLst>
              <a:ext uri="{FF2B5EF4-FFF2-40B4-BE49-F238E27FC236}">
                <a16:creationId xmlns:a16="http://schemas.microsoft.com/office/drawing/2014/main" id="{966F5556-AAC8-4AFE-AC2B-F183DF08144E}"/>
              </a:ext>
            </a:extLst>
          </p:cNvPr>
          <p:cNvSpPr/>
          <p:nvPr/>
        </p:nvSpPr>
        <p:spPr>
          <a:xfrm>
            <a:off x="4528457" y="1553378"/>
            <a:ext cx="7663543" cy="5304622"/>
          </a:xfrm>
          <a:prstGeom prst="rect">
            <a:avLst/>
          </a:prstGeom>
          <a:solidFill>
            <a:srgbClr val="093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F9FFEA12-8B6E-4C0E-BEF1-4684CCD9AAC6}"/>
              </a:ext>
            </a:extLst>
          </p:cNvPr>
          <p:cNvSpPr txBox="1">
            <a:spLocks/>
          </p:cNvSpPr>
          <p:nvPr/>
        </p:nvSpPr>
        <p:spPr>
          <a:xfrm>
            <a:off x="4945756" y="2034599"/>
            <a:ext cx="6724358" cy="2522887"/>
          </a:xfrm>
          <a:prstGeom prst="rect">
            <a:avLst/>
          </a:prstGeom>
        </p:spPr>
        <p:txBody>
          <a:bodyPr>
            <a:noAutofit/>
          </a:bodyPr>
          <a:lstStyle>
            <a:lvl1pPr marL="228600" indent="-228600" algn="l" defTabSz="914400" rtl="0" eaLnBrk="1" latinLnBrk="0" hangingPunct="1">
              <a:lnSpc>
                <a:spcPct val="90000"/>
              </a:lnSpc>
              <a:spcBef>
                <a:spcPts val="1000"/>
              </a:spcBef>
              <a:buClr>
                <a:srgbClr val="E48C29"/>
              </a:buClr>
              <a:buFont typeface="Arial" panose="020B0604020202020204" pitchFamily="34" charset="0"/>
              <a:buChar char="•"/>
              <a:defRPr sz="2800" kern="1200">
                <a:solidFill>
                  <a:schemeClr val="bg1"/>
                </a:solidFill>
                <a:latin typeface="Fira Sans" pitchFamily="34" charset="0"/>
                <a:ea typeface="+mn-ea"/>
                <a:cs typeface="+mn-cs"/>
              </a:defRPr>
            </a:lvl1pPr>
            <a:lvl2pPr marL="685800" indent="-228600" algn="l" defTabSz="914400" rtl="0" eaLnBrk="1" latinLnBrk="0" hangingPunct="1">
              <a:lnSpc>
                <a:spcPct val="90000"/>
              </a:lnSpc>
              <a:spcBef>
                <a:spcPts val="500"/>
              </a:spcBef>
              <a:buClr>
                <a:srgbClr val="E48C29"/>
              </a:buClr>
              <a:buFont typeface="Arial" panose="020B0604020202020204" pitchFamily="34" charset="0"/>
              <a:buChar char="•"/>
              <a:defRPr sz="2400" kern="1200">
                <a:solidFill>
                  <a:schemeClr val="bg1"/>
                </a:solidFill>
                <a:latin typeface="Fira Sans" pitchFamily="34" charset="0"/>
                <a:ea typeface="+mn-ea"/>
                <a:cs typeface="+mn-cs"/>
              </a:defRPr>
            </a:lvl2pPr>
            <a:lvl3pPr marL="1143000" indent="-228600" algn="l" defTabSz="914400" rtl="0" eaLnBrk="1" latinLnBrk="0" hangingPunct="1">
              <a:lnSpc>
                <a:spcPct val="90000"/>
              </a:lnSpc>
              <a:spcBef>
                <a:spcPts val="500"/>
              </a:spcBef>
              <a:buClr>
                <a:srgbClr val="E48C29"/>
              </a:buClr>
              <a:buFont typeface="Arial" panose="020B0604020202020204" pitchFamily="34" charset="0"/>
              <a:buChar char="•"/>
              <a:defRPr sz="2000" kern="1200">
                <a:solidFill>
                  <a:schemeClr val="bg1"/>
                </a:solidFill>
                <a:latin typeface="Fira Sans" pitchFamily="34" charset="0"/>
                <a:ea typeface="+mn-ea"/>
                <a:cs typeface="+mn-cs"/>
              </a:defRPr>
            </a:lvl3pPr>
            <a:lvl4pPr marL="16002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4pPr>
            <a:lvl5pPr marL="20574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dirty="0"/>
              <a:t>An area of our life where evil spirit(s) have influence or control</a:t>
            </a:r>
          </a:p>
          <a:p>
            <a:pPr>
              <a:lnSpc>
                <a:spcPct val="100000"/>
              </a:lnSpc>
              <a:spcBef>
                <a:spcPts val="1800"/>
              </a:spcBef>
            </a:pPr>
            <a:r>
              <a:rPr lang="en-US" dirty="0"/>
              <a:t>An area of the mind, will, emotions, imagination, or flesh where we have lost control</a:t>
            </a:r>
          </a:p>
        </p:txBody>
      </p:sp>
      <p:sp>
        <p:nvSpPr>
          <p:cNvPr id="10" name="Content Placeholder 6">
            <a:extLst>
              <a:ext uri="{FF2B5EF4-FFF2-40B4-BE49-F238E27FC236}">
                <a16:creationId xmlns:a16="http://schemas.microsoft.com/office/drawing/2014/main" id="{FB16E730-6ACD-45FB-93F4-66039840D2D1}"/>
              </a:ext>
            </a:extLst>
          </p:cNvPr>
          <p:cNvSpPr txBox="1">
            <a:spLocks/>
          </p:cNvSpPr>
          <p:nvPr/>
        </p:nvSpPr>
        <p:spPr>
          <a:xfrm>
            <a:off x="5135072" y="4846048"/>
            <a:ext cx="6331213" cy="18360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b="1" i="1" dirty="0">
                <a:solidFill>
                  <a:srgbClr val="FBC13C"/>
                </a:solidFill>
              </a:rPr>
              <a:t>Romans 6:15-16</a:t>
            </a:r>
          </a:p>
          <a:p>
            <a:pPr>
              <a:spcBef>
                <a:spcPts val="600"/>
              </a:spcBef>
            </a:pPr>
            <a:r>
              <a:rPr lang="en-US" altLang="en-US" sz="2400" i="1" dirty="0"/>
              <a:t>Don’t you realize that whatever you choose to obey becomes your master?</a:t>
            </a:r>
            <a:endParaRPr lang="en-US" sz="2400" i="1" dirty="0"/>
          </a:p>
        </p:txBody>
      </p:sp>
    </p:spTree>
    <p:extLst>
      <p:ext uri="{BB962C8B-B14F-4D97-AF65-F5344CB8AC3E}">
        <p14:creationId xmlns:p14="http://schemas.microsoft.com/office/powerpoint/2010/main" val="2421601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7733" y="1021061"/>
            <a:ext cx="9591465" cy="901522"/>
          </a:xfrm>
        </p:spPr>
        <p:txBody>
          <a:bodyPr>
            <a:noAutofit/>
          </a:bodyPr>
          <a:lstStyle/>
          <a:p>
            <a:r>
              <a:rPr lang="en-US" sz="4400" dirty="0"/>
              <a:t>Spiritual Blocks</a:t>
            </a:r>
            <a:endParaRPr lang="en-US" sz="4400" b="0" i="1" dirty="0"/>
          </a:p>
        </p:txBody>
      </p:sp>
      <p:sp>
        <p:nvSpPr>
          <p:cNvPr id="4" name="Content Placeholder 6">
            <a:extLst>
              <a:ext uri="{FF2B5EF4-FFF2-40B4-BE49-F238E27FC236}">
                <a16:creationId xmlns:a16="http://schemas.microsoft.com/office/drawing/2014/main" id="{E7D81109-72F4-4077-A0AA-06B839623899}"/>
              </a:ext>
            </a:extLst>
          </p:cNvPr>
          <p:cNvSpPr txBox="1">
            <a:spLocks/>
          </p:cNvSpPr>
          <p:nvPr/>
        </p:nvSpPr>
        <p:spPr>
          <a:xfrm>
            <a:off x="1785133" y="1988458"/>
            <a:ext cx="8824810" cy="415108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500"/>
              </a:lnSpc>
              <a:spcBef>
                <a:spcPts val="1200"/>
              </a:spcBef>
            </a:pPr>
            <a:r>
              <a:rPr lang="en-US" b="1" i="1" dirty="0">
                <a:solidFill>
                  <a:srgbClr val="FBC13C"/>
                </a:solidFill>
              </a:rPr>
              <a:t>2 Corinthians 11:13-15</a:t>
            </a:r>
            <a:endParaRPr lang="en-US" i="1" dirty="0">
              <a:solidFill>
                <a:srgbClr val="FBC13C"/>
              </a:solidFill>
            </a:endParaRPr>
          </a:p>
          <a:p>
            <a:pPr>
              <a:lnSpc>
                <a:spcPts val="3500"/>
              </a:lnSpc>
              <a:spcBef>
                <a:spcPts val="1200"/>
              </a:spcBef>
            </a:pPr>
            <a:r>
              <a:rPr lang="en-US" altLang="en-US" i="1" dirty="0"/>
              <a:t>For such men are false apostles, deceitful workmen, masquerading as apostles of Christ. And no wonder, </a:t>
            </a:r>
            <a:r>
              <a:rPr lang="en-US" altLang="en-US" b="1" i="1" dirty="0">
                <a:solidFill>
                  <a:srgbClr val="25C6FF"/>
                </a:solidFill>
              </a:rPr>
              <a:t>for Satan himself masquerades as an angel of light.</a:t>
            </a:r>
            <a:r>
              <a:rPr lang="en-US" altLang="en-US" i="1" dirty="0"/>
              <a:t>  It is not surprising, then, if his servants masquerade as servants of righteousness. Their end will be what their actions deserve. </a:t>
            </a:r>
          </a:p>
        </p:txBody>
      </p:sp>
    </p:spTree>
    <p:extLst>
      <p:ext uri="{BB962C8B-B14F-4D97-AF65-F5344CB8AC3E}">
        <p14:creationId xmlns:p14="http://schemas.microsoft.com/office/powerpoint/2010/main" val="3882571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1675842"/>
            <a:ext cx="9591465" cy="333214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spcBef>
                <a:spcPts val="1800"/>
              </a:spcBef>
              <a:buFont typeface="Arial" panose="020B0604020202020204" pitchFamily="34" charset="0"/>
              <a:buChar char="•"/>
            </a:pPr>
            <a:r>
              <a:rPr lang="en-US" sz="2500" dirty="0"/>
              <a:t>Jesus came to ‘set the captives free’.   </a:t>
            </a:r>
          </a:p>
          <a:p>
            <a:pPr marL="231775" indent="-231775">
              <a:spcBef>
                <a:spcPts val="1800"/>
              </a:spcBef>
              <a:buFont typeface="Arial" panose="020B0604020202020204" pitchFamily="34" charset="0"/>
              <a:buChar char="•"/>
            </a:pPr>
            <a:r>
              <a:rPr lang="en-US" sz="2500" dirty="0"/>
              <a:t>God wants free us and heal our broken relationships and restore us to our full purpose and place in the Body of Christ.</a:t>
            </a:r>
          </a:p>
          <a:p>
            <a:pPr marL="231775" indent="-231775">
              <a:spcBef>
                <a:spcPts val="1800"/>
              </a:spcBef>
              <a:buFont typeface="Arial" panose="020B0604020202020204" pitchFamily="34" charset="0"/>
              <a:buChar char="•"/>
            </a:pPr>
            <a:r>
              <a:rPr lang="en-US" sz="2500" dirty="0"/>
              <a:t>We can have an abundant life NOW — not a life without trials, but one with victory and internal joy and peace.</a:t>
            </a:r>
          </a:p>
          <a:p>
            <a:pPr marL="231775" indent="-231775">
              <a:spcBef>
                <a:spcPts val="1800"/>
              </a:spcBef>
              <a:buFont typeface="Arial" panose="020B0604020202020204" pitchFamily="34" charset="0"/>
              <a:buChar char="•"/>
            </a:pPr>
            <a:r>
              <a:rPr lang="en-US" sz="2500" dirty="0"/>
              <a:t>We are called to resist the enemy with </a:t>
            </a:r>
            <a:r>
              <a:rPr lang="en-US" sz="2500" b="1" dirty="0">
                <a:solidFill>
                  <a:srgbClr val="25C6FF"/>
                </a:solidFill>
              </a:rPr>
              <a:t>combat faith</a:t>
            </a:r>
            <a:r>
              <a:rPr lang="en-US" sz="2500" dirty="0"/>
              <a:t>.</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87733" y="658207"/>
            <a:ext cx="9591465" cy="901522"/>
          </a:xfrm>
        </p:spPr>
        <p:txBody>
          <a:bodyPr>
            <a:noAutofit/>
          </a:bodyPr>
          <a:lstStyle/>
          <a:p>
            <a:r>
              <a:rPr lang="en-US" dirty="0"/>
              <a:t>Breaking Patterns of Bondage</a:t>
            </a:r>
            <a:endParaRPr lang="en-US" b="0" i="1" dirty="0"/>
          </a:p>
        </p:txBody>
      </p:sp>
      <p:sp>
        <p:nvSpPr>
          <p:cNvPr id="4" name="Content Placeholder 6">
            <a:extLst>
              <a:ext uri="{FF2B5EF4-FFF2-40B4-BE49-F238E27FC236}">
                <a16:creationId xmlns:a16="http://schemas.microsoft.com/office/drawing/2014/main" id="{25128CCA-36A5-4878-8063-0DCD8DFB80C7}"/>
              </a:ext>
            </a:extLst>
          </p:cNvPr>
          <p:cNvSpPr txBox="1">
            <a:spLocks/>
          </p:cNvSpPr>
          <p:nvPr/>
        </p:nvSpPr>
        <p:spPr>
          <a:xfrm>
            <a:off x="1787733" y="5007989"/>
            <a:ext cx="8125524" cy="13498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400" b="1" i="1" dirty="0">
                <a:solidFill>
                  <a:srgbClr val="FBC13C"/>
                </a:solidFill>
              </a:rPr>
              <a:t>John 10:10</a:t>
            </a:r>
            <a:endParaRPr lang="en-US" sz="2400" i="1" dirty="0">
              <a:solidFill>
                <a:srgbClr val="FBC13C"/>
              </a:solidFill>
            </a:endParaRPr>
          </a:p>
          <a:p>
            <a:pPr>
              <a:spcBef>
                <a:spcPts val="600"/>
              </a:spcBef>
            </a:pPr>
            <a:r>
              <a:rPr lang="en-US" altLang="en-US" sz="2400" i="1" dirty="0"/>
              <a:t>The thief comes only to steal and kill and destroy; I came that they may have life, and have it abundantly.</a:t>
            </a:r>
          </a:p>
        </p:txBody>
      </p:sp>
    </p:spTree>
    <p:extLst>
      <p:ext uri="{BB962C8B-B14F-4D97-AF65-F5344CB8AC3E}">
        <p14:creationId xmlns:p14="http://schemas.microsoft.com/office/powerpoint/2010/main" val="4101284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1F4F31-6DCF-4DC6-9624-44B9C3CAABB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80" r="9002" b="20698"/>
          <a:stretch/>
        </p:blipFill>
        <p:spPr>
          <a:xfrm>
            <a:off x="1128668" y="0"/>
            <a:ext cx="11063332" cy="6858000"/>
          </a:xfrm>
        </p:spPr>
      </p:pic>
      <p:sp>
        <p:nvSpPr>
          <p:cNvPr id="2" name="Title 1">
            <a:extLst>
              <a:ext uri="{FF2B5EF4-FFF2-40B4-BE49-F238E27FC236}">
                <a16:creationId xmlns:a16="http://schemas.microsoft.com/office/drawing/2014/main" id="{3B22AA26-A866-4CAD-B4EC-A7809D050367}"/>
              </a:ext>
            </a:extLst>
          </p:cNvPr>
          <p:cNvSpPr>
            <a:spLocks noGrp="1"/>
          </p:cNvSpPr>
          <p:nvPr>
            <p:ph type="title"/>
          </p:nvPr>
        </p:nvSpPr>
        <p:spPr>
          <a:xfrm>
            <a:off x="1899844" y="843805"/>
            <a:ext cx="9762514" cy="610423"/>
          </a:xfrm>
        </p:spPr>
        <p:txBody>
          <a:bodyPr>
            <a:normAutofit/>
          </a:bodyPr>
          <a:lstStyle/>
          <a:p>
            <a:r>
              <a:rPr lang="en-US" sz="3600" dirty="0"/>
              <a:t>Lighthouse Ministry International</a:t>
            </a:r>
          </a:p>
        </p:txBody>
      </p:sp>
      <p:sp>
        <p:nvSpPr>
          <p:cNvPr id="6" name="Title 1">
            <a:extLst>
              <a:ext uri="{FF2B5EF4-FFF2-40B4-BE49-F238E27FC236}">
                <a16:creationId xmlns:a16="http://schemas.microsoft.com/office/drawing/2014/main" id="{15561EA5-2D48-49CB-B64E-7C73227C89BF}"/>
              </a:ext>
            </a:extLst>
          </p:cNvPr>
          <p:cNvSpPr txBox="1">
            <a:spLocks/>
          </p:cNvSpPr>
          <p:nvPr/>
        </p:nvSpPr>
        <p:spPr>
          <a:xfrm>
            <a:off x="1899844" y="1806767"/>
            <a:ext cx="9762514" cy="398810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spcBef>
                <a:spcPts val="600"/>
              </a:spcBef>
            </a:pPr>
            <a:r>
              <a:rPr lang="en-US" sz="2200" b="0" i="1" dirty="0"/>
              <a:t>Home Office</a:t>
            </a:r>
          </a:p>
          <a:p>
            <a:pPr>
              <a:lnSpc>
                <a:spcPct val="100000"/>
              </a:lnSpc>
              <a:spcBef>
                <a:spcPts val="600"/>
              </a:spcBef>
            </a:pPr>
            <a:r>
              <a:rPr lang="en-US" sz="2800" b="0" dirty="0">
                <a:solidFill>
                  <a:schemeClr val="bg1"/>
                </a:solidFill>
              </a:rPr>
              <a:t>P.O. Box 120297  |  St. Paul, MN 55112</a:t>
            </a:r>
          </a:p>
          <a:p>
            <a:pPr>
              <a:lnSpc>
                <a:spcPct val="100000"/>
              </a:lnSpc>
              <a:spcBef>
                <a:spcPts val="600"/>
              </a:spcBef>
            </a:pPr>
            <a:endParaRPr lang="en-US" sz="1400" b="0" dirty="0">
              <a:solidFill>
                <a:schemeClr val="bg1"/>
              </a:solidFill>
            </a:endParaRPr>
          </a:p>
          <a:p>
            <a:pPr>
              <a:lnSpc>
                <a:spcPct val="100000"/>
              </a:lnSpc>
              <a:spcBef>
                <a:spcPts val="600"/>
              </a:spcBef>
            </a:pPr>
            <a:r>
              <a:rPr lang="en-US" sz="2200" b="0" i="1" dirty="0"/>
              <a:t>For Ministry Appointments</a:t>
            </a:r>
          </a:p>
          <a:p>
            <a:pPr>
              <a:lnSpc>
                <a:spcPct val="100000"/>
              </a:lnSpc>
              <a:spcBef>
                <a:spcPts val="600"/>
              </a:spcBef>
            </a:pPr>
            <a:r>
              <a:rPr lang="en-US" sz="2800" b="0" dirty="0">
                <a:solidFill>
                  <a:schemeClr val="bg1"/>
                </a:solidFill>
              </a:rPr>
              <a:t>(651) 483-0888</a:t>
            </a:r>
          </a:p>
          <a:p>
            <a:pPr>
              <a:lnSpc>
                <a:spcPct val="100000"/>
              </a:lnSpc>
              <a:spcBef>
                <a:spcPts val="600"/>
              </a:spcBef>
            </a:pPr>
            <a:endParaRPr lang="en-US" sz="1400" b="0" dirty="0">
              <a:solidFill>
                <a:schemeClr val="bg1"/>
              </a:solidFill>
            </a:endParaRPr>
          </a:p>
          <a:p>
            <a:pPr>
              <a:lnSpc>
                <a:spcPct val="100000"/>
              </a:lnSpc>
              <a:spcBef>
                <a:spcPts val="600"/>
              </a:spcBef>
            </a:pPr>
            <a:r>
              <a:rPr lang="en-US" sz="2200" b="0" i="1" dirty="0"/>
              <a:t>Email</a:t>
            </a:r>
          </a:p>
          <a:p>
            <a:pPr>
              <a:lnSpc>
                <a:spcPct val="100000"/>
              </a:lnSpc>
              <a:spcBef>
                <a:spcPts val="600"/>
              </a:spcBef>
            </a:pPr>
            <a:r>
              <a:rPr lang="en-US" sz="2800" b="0" i="1" dirty="0">
                <a:solidFill>
                  <a:schemeClr val="bg1"/>
                </a:solidFill>
              </a:rPr>
              <a:t>info@LighthouseMinistryIntl.org</a:t>
            </a:r>
          </a:p>
          <a:p>
            <a:pPr>
              <a:lnSpc>
                <a:spcPct val="100000"/>
              </a:lnSpc>
              <a:spcBef>
                <a:spcPts val="600"/>
              </a:spcBef>
            </a:pPr>
            <a:endParaRPr lang="en-US" sz="1400" b="0" dirty="0">
              <a:solidFill>
                <a:schemeClr val="bg1"/>
              </a:solidFill>
            </a:endParaRPr>
          </a:p>
          <a:p>
            <a:pPr>
              <a:lnSpc>
                <a:spcPct val="100000"/>
              </a:lnSpc>
              <a:spcBef>
                <a:spcPts val="600"/>
              </a:spcBef>
            </a:pPr>
            <a:r>
              <a:rPr lang="en-US" sz="2200" b="0" i="1" dirty="0"/>
              <a:t>Web</a:t>
            </a:r>
          </a:p>
          <a:p>
            <a:pPr>
              <a:lnSpc>
                <a:spcPct val="100000"/>
              </a:lnSpc>
              <a:spcBef>
                <a:spcPts val="600"/>
              </a:spcBef>
            </a:pPr>
            <a:r>
              <a:rPr lang="en-US" sz="2800" b="0" i="1" dirty="0">
                <a:solidFill>
                  <a:schemeClr val="bg1"/>
                </a:solidFill>
              </a:rPr>
              <a:t>LighthouseMinistryIntl.org</a:t>
            </a:r>
          </a:p>
        </p:txBody>
      </p:sp>
    </p:spTree>
    <p:extLst>
      <p:ext uri="{BB962C8B-B14F-4D97-AF65-F5344CB8AC3E}">
        <p14:creationId xmlns:p14="http://schemas.microsoft.com/office/powerpoint/2010/main" val="31448959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5">
            <a:extLst>
              <a:ext uri="{FF2B5EF4-FFF2-40B4-BE49-F238E27FC236}">
                <a16:creationId xmlns:a16="http://schemas.microsoft.com/office/drawing/2014/main" id="{24789277-9EB5-4B32-AB51-4F3D4A2AFEA2}"/>
              </a:ext>
            </a:extLst>
          </p:cNvPr>
          <p:cNvSpPr txBox="1">
            <a:spLocks/>
          </p:cNvSpPr>
          <p:nvPr/>
        </p:nvSpPr>
        <p:spPr>
          <a:xfrm>
            <a:off x="0" y="535244"/>
            <a:ext cx="12177486" cy="787628"/>
          </a:xfrm>
          <a:prstGeom prst="rect">
            <a:avLst/>
          </a:prstGeom>
        </p:spPr>
        <p:txBody>
          <a:bodyP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gn="ctr"/>
            <a:r>
              <a:rPr lang="en-US" sz="4200" dirty="0"/>
              <a:t>Ancient Jericho-Law of Possessing the Land</a:t>
            </a:r>
          </a:p>
        </p:txBody>
      </p:sp>
      <p:sp>
        <p:nvSpPr>
          <p:cNvPr id="2" name="Rectangle 1">
            <a:extLst>
              <a:ext uri="{FF2B5EF4-FFF2-40B4-BE49-F238E27FC236}">
                <a16:creationId xmlns:a16="http://schemas.microsoft.com/office/drawing/2014/main" id="{966F5556-AAC8-4AFE-AC2B-F183DF08144E}"/>
              </a:ext>
            </a:extLst>
          </p:cNvPr>
          <p:cNvSpPr/>
          <p:nvPr/>
        </p:nvSpPr>
        <p:spPr>
          <a:xfrm>
            <a:off x="4528457" y="1553378"/>
            <a:ext cx="7663543" cy="5304622"/>
          </a:xfrm>
          <a:prstGeom prst="rect">
            <a:avLst/>
          </a:prstGeom>
          <a:solidFill>
            <a:srgbClr val="093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6">
            <a:extLst>
              <a:ext uri="{FF2B5EF4-FFF2-40B4-BE49-F238E27FC236}">
                <a16:creationId xmlns:a16="http://schemas.microsoft.com/office/drawing/2014/main" id="{FB16E730-6ACD-45FB-93F4-66039840D2D1}"/>
              </a:ext>
            </a:extLst>
          </p:cNvPr>
          <p:cNvSpPr txBox="1">
            <a:spLocks/>
          </p:cNvSpPr>
          <p:nvPr/>
        </p:nvSpPr>
        <p:spPr>
          <a:xfrm>
            <a:off x="5018958" y="1958218"/>
            <a:ext cx="6331213" cy="436453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Numbers 33:50-53; 55</a:t>
            </a:r>
          </a:p>
          <a:p>
            <a:pPr>
              <a:lnSpc>
                <a:spcPct val="120000"/>
              </a:lnSpc>
              <a:spcBef>
                <a:spcPts val="1200"/>
              </a:spcBef>
            </a:pPr>
            <a:r>
              <a:rPr lang="en-US" altLang="en-US" i="1" dirty="0"/>
              <a:t>Drive out all the inhabitants … destroy all their figured stones, and destroy all their molten images and demolish all their high places … if you do not ... they will become as pricks in your eyes, thorns in your sides, … they will trouble you.</a:t>
            </a:r>
            <a:endParaRPr lang="en-US" i="1" dirty="0"/>
          </a:p>
        </p:txBody>
      </p:sp>
      <p:pic>
        <p:nvPicPr>
          <p:cNvPr id="9" name="Picture 8" descr="jerichoartist">
            <a:hlinkClick r:id="rId3"/>
            <a:extLst>
              <a:ext uri="{FF2B5EF4-FFF2-40B4-BE49-F238E27FC236}">
                <a16:creationId xmlns:a16="http://schemas.microsoft.com/office/drawing/2014/main" id="{72F35B0D-C57D-4AB8-8716-1E57C0B1D8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28"/>
          <a:stretch/>
        </p:blipFill>
        <p:spPr bwMode="auto">
          <a:xfrm>
            <a:off x="-1" y="1553378"/>
            <a:ext cx="4528457" cy="530462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79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EBF6D5-7E1E-4F5D-8646-F4E67B87470C}"/>
              </a:ext>
            </a:extLst>
          </p:cNvPr>
          <p:cNvSpPr txBox="1"/>
          <p:nvPr/>
        </p:nvSpPr>
        <p:spPr>
          <a:xfrm>
            <a:off x="1940767" y="1743238"/>
            <a:ext cx="5850294" cy="523220"/>
          </a:xfrm>
          <a:prstGeom prst="rect">
            <a:avLst/>
          </a:prstGeom>
          <a:noFill/>
        </p:spPr>
        <p:txBody>
          <a:bodyPr wrap="square" rtlCol="0">
            <a:spAutoFit/>
          </a:bodyPr>
          <a:lstStyle/>
          <a:p>
            <a:r>
              <a:rPr lang="en-US" sz="2800" dirty="0">
                <a:latin typeface="Bree Serif" panose="02000503040000020004" pitchFamily="50" charset="0"/>
              </a:rPr>
              <a:t>Spiritual Warfare</a:t>
            </a:r>
          </a:p>
        </p:txBody>
      </p:sp>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B58B73AF-5F90-4AC6-A1F4-DE2FC4E0C0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27" r="13821"/>
          <a:stretch/>
        </p:blipFill>
        <p:spPr>
          <a:xfrm>
            <a:off x="8170625" y="0"/>
            <a:ext cx="4021375" cy="6858000"/>
          </a:xfrm>
          <a:prstGeom prst="rect">
            <a:avLst/>
          </a:prstGeom>
        </p:spPr>
      </p:pic>
      <p:sp>
        <p:nvSpPr>
          <p:cNvPr id="7" name="Title 5">
            <a:extLst>
              <a:ext uri="{FF2B5EF4-FFF2-40B4-BE49-F238E27FC236}">
                <a16:creationId xmlns:a16="http://schemas.microsoft.com/office/drawing/2014/main" id="{9058429C-9CC3-4A64-ADB5-60BFB9A4B88A}"/>
              </a:ext>
            </a:extLst>
          </p:cNvPr>
          <p:cNvSpPr txBox="1">
            <a:spLocks/>
          </p:cNvSpPr>
          <p:nvPr/>
        </p:nvSpPr>
        <p:spPr>
          <a:xfrm>
            <a:off x="580572" y="804020"/>
            <a:ext cx="7358742" cy="775845"/>
          </a:xfrm>
          <a:prstGeom prst="rect">
            <a:avLst/>
          </a:prstGeom>
        </p:spPr>
        <p:txBody>
          <a:bodyP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nSpc>
                <a:spcPct val="100000"/>
              </a:lnSpc>
            </a:pPr>
            <a:r>
              <a:rPr lang="en-US" sz="4200" dirty="0"/>
              <a:t>Put on the Full Armor of God</a:t>
            </a:r>
          </a:p>
        </p:txBody>
      </p:sp>
      <p:sp>
        <p:nvSpPr>
          <p:cNvPr id="10" name="Content Placeholder 6">
            <a:extLst>
              <a:ext uri="{FF2B5EF4-FFF2-40B4-BE49-F238E27FC236}">
                <a16:creationId xmlns:a16="http://schemas.microsoft.com/office/drawing/2014/main" id="{A1DB592A-1D1C-47E1-8B37-E3045AD5A6A7}"/>
              </a:ext>
            </a:extLst>
          </p:cNvPr>
          <p:cNvSpPr txBox="1">
            <a:spLocks/>
          </p:cNvSpPr>
          <p:nvPr/>
        </p:nvSpPr>
        <p:spPr>
          <a:xfrm>
            <a:off x="580572" y="1873864"/>
            <a:ext cx="7068457" cy="436453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US" b="1" i="1" dirty="0">
                <a:solidFill>
                  <a:srgbClr val="FBC13C"/>
                </a:solidFill>
              </a:rPr>
              <a:t>2 Corinthians 10:3-5</a:t>
            </a:r>
          </a:p>
          <a:p>
            <a:pPr>
              <a:lnSpc>
                <a:spcPct val="120000"/>
              </a:lnSpc>
              <a:spcBef>
                <a:spcPts val="1200"/>
              </a:spcBef>
            </a:pPr>
            <a:r>
              <a:rPr lang="en-US" altLang="en-US" i="1" dirty="0"/>
              <a:t>For though we walk in the flesh, we do not war according to the flesh. For the weapons of our warfare are not carnal but mighty in God for </a:t>
            </a:r>
            <a:r>
              <a:rPr lang="en-US" altLang="en-US" b="1" i="1" dirty="0">
                <a:solidFill>
                  <a:srgbClr val="25C6FF"/>
                </a:solidFill>
              </a:rPr>
              <a:t>pulling down strongholds, casting down arguments and every high thing</a:t>
            </a:r>
            <a:r>
              <a:rPr lang="en-US" altLang="en-US" i="1" dirty="0">
                <a:solidFill>
                  <a:srgbClr val="25C6FF"/>
                </a:solidFill>
              </a:rPr>
              <a:t> </a:t>
            </a:r>
            <a:r>
              <a:rPr lang="en-US" altLang="en-US" i="1" dirty="0"/>
              <a:t>that exalts itself against the knowledge of God, bringing every thought into captivity to the obedience of Christ, …</a:t>
            </a:r>
            <a:endParaRPr lang="en-US" i="1" dirty="0"/>
          </a:p>
        </p:txBody>
      </p:sp>
    </p:spTree>
    <p:extLst>
      <p:ext uri="{BB962C8B-B14F-4D97-AF65-F5344CB8AC3E}">
        <p14:creationId xmlns:p14="http://schemas.microsoft.com/office/powerpoint/2010/main" val="725534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1538942"/>
            <a:ext cx="9144124" cy="3342289"/>
          </a:xfrm>
        </p:spPr>
        <p:txBody>
          <a:bodyPr>
            <a:noAutofit/>
          </a:bodyPr>
          <a:lstStyle/>
          <a:p>
            <a:pPr>
              <a:lnSpc>
                <a:spcPct val="100000"/>
              </a:lnSpc>
            </a:pPr>
            <a:r>
              <a:rPr lang="en-US" sz="6000" dirty="0"/>
              <a:t>How do I know if I have an enemy stronghold in my life?</a:t>
            </a:r>
            <a:endParaRPr lang="en-US" sz="4800" dirty="0"/>
          </a:p>
        </p:txBody>
      </p:sp>
    </p:spTree>
    <p:extLst>
      <p:ext uri="{BB962C8B-B14F-4D97-AF65-F5344CB8AC3E}">
        <p14:creationId xmlns:p14="http://schemas.microsoft.com/office/powerpoint/2010/main" val="29323605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1398431"/>
            <a:ext cx="9144124" cy="901522"/>
          </a:xfrm>
        </p:spPr>
        <p:txBody>
          <a:bodyPr>
            <a:noAutofit/>
          </a:bodyPr>
          <a:lstStyle/>
          <a:p>
            <a:r>
              <a:rPr lang="en-US" sz="4400" dirty="0"/>
              <a:t>We can be taken captive in areas of our life …</a:t>
            </a:r>
          </a:p>
        </p:txBody>
      </p:sp>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792480"/>
            <a:ext cx="9839786" cy="409778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spcBef>
                <a:spcPts val="1200"/>
              </a:spcBef>
              <a:buFont typeface="Arial" panose="020B0604020202020204" pitchFamily="34" charset="0"/>
              <a:buChar char="•"/>
            </a:pPr>
            <a:r>
              <a:rPr lang="en-US" sz="4000" dirty="0"/>
              <a:t>Innocently</a:t>
            </a:r>
          </a:p>
          <a:p>
            <a:pPr marL="285750" indent="-285750">
              <a:lnSpc>
                <a:spcPct val="110000"/>
              </a:lnSpc>
              <a:spcBef>
                <a:spcPts val="1200"/>
              </a:spcBef>
              <a:buFont typeface="Arial" panose="020B0604020202020204" pitchFamily="34" charset="0"/>
              <a:buChar char="•"/>
            </a:pPr>
            <a:r>
              <a:rPr lang="en-US" sz="4000" dirty="0"/>
              <a:t>Ignorantly</a:t>
            </a:r>
          </a:p>
          <a:p>
            <a:pPr marL="285750" indent="-285750">
              <a:lnSpc>
                <a:spcPct val="110000"/>
              </a:lnSpc>
              <a:spcBef>
                <a:spcPts val="1200"/>
              </a:spcBef>
              <a:buFont typeface="Arial" panose="020B0604020202020204" pitchFamily="34" charset="0"/>
              <a:buChar char="•"/>
            </a:pPr>
            <a:r>
              <a:rPr lang="en-US" sz="4000" dirty="0"/>
              <a:t>Willfully</a:t>
            </a:r>
          </a:p>
        </p:txBody>
      </p:sp>
    </p:spTree>
    <p:extLst>
      <p:ext uri="{BB962C8B-B14F-4D97-AF65-F5344CB8AC3E}">
        <p14:creationId xmlns:p14="http://schemas.microsoft.com/office/powerpoint/2010/main" val="221161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4F8B07B4-1B51-44DE-92CE-A3796571991E}"/>
              </a:ext>
            </a:extLst>
          </p:cNvPr>
          <p:cNvSpPr txBox="1">
            <a:spLocks/>
          </p:cNvSpPr>
          <p:nvPr/>
        </p:nvSpPr>
        <p:spPr>
          <a:xfrm>
            <a:off x="1744192" y="2641595"/>
            <a:ext cx="9286665" cy="401643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3500"/>
              </a:lnSpc>
              <a:buFont typeface="Arial" panose="020B0604020202020204" pitchFamily="34" charset="0"/>
              <a:buChar char="•"/>
            </a:pPr>
            <a:r>
              <a:rPr lang="en-US" sz="3200" dirty="0"/>
              <a:t>Familiar spirits connected to the sin patterns of the family line. </a:t>
            </a:r>
          </a:p>
          <a:p>
            <a:pPr marL="285750" indent="-285750">
              <a:lnSpc>
                <a:spcPts val="3500"/>
              </a:lnSpc>
              <a:buFont typeface="Arial" panose="020B0604020202020204" pitchFamily="34" charset="0"/>
              <a:buChar char="•"/>
            </a:pPr>
            <a:r>
              <a:rPr lang="en-US" sz="3200" dirty="0"/>
              <a:t>Curses spoken by relatives or others in authority against a believer’s character, appearance, or abilities.</a:t>
            </a:r>
          </a:p>
        </p:txBody>
      </p:sp>
      <p:sp>
        <p:nvSpPr>
          <p:cNvPr id="7" name="Title 5">
            <a:extLst>
              <a:ext uri="{FF2B5EF4-FFF2-40B4-BE49-F238E27FC236}">
                <a16:creationId xmlns:a16="http://schemas.microsoft.com/office/drawing/2014/main" id="{E4F72F22-3409-408C-B49F-9D277ED74CD0}"/>
              </a:ext>
            </a:extLst>
          </p:cNvPr>
          <p:cNvSpPr>
            <a:spLocks noGrp="1"/>
          </p:cNvSpPr>
          <p:nvPr>
            <p:ph type="title"/>
          </p:nvPr>
        </p:nvSpPr>
        <p:spPr>
          <a:xfrm>
            <a:off x="1712563" y="1122659"/>
            <a:ext cx="9623094" cy="901522"/>
          </a:xfrm>
        </p:spPr>
        <p:txBody>
          <a:bodyPr>
            <a:noAutofit/>
          </a:bodyPr>
          <a:lstStyle/>
          <a:p>
            <a:r>
              <a:rPr lang="en-US" sz="4400" dirty="0"/>
              <a:t>Innocently </a:t>
            </a:r>
            <a:r>
              <a:rPr lang="en-US" sz="4400" b="0" dirty="0"/>
              <a:t>– </a:t>
            </a:r>
            <a:br>
              <a:rPr lang="en-US" sz="4400" b="0" dirty="0"/>
            </a:br>
            <a:r>
              <a:rPr lang="en-US" sz="3200" b="0" i="1" dirty="0"/>
              <a:t>through Lineage Holds or Curses</a:t>
            </a:r>
            <a:endParaRPr lang="en-US" sz="4400" b="0" i="1" dirty="0"/>
          </a:p>
        </p:txBody>
      </p:sp>
    </p:spTree>
    <p:extLst>
      <p:ext uri="{BB962C8B-B14F-4D97-AF65-F5344CB8AC3E}">
        <p14:creationId xmlns:p14="http://schemas.microsoft.com/office/powerpoint/2010/main" val="223330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6438</TotalTime>
  <Words>1771</Words>
  <Application>Microsoft Office PowerPoint</Application>
  <PresentationFormat>Widescreen</PresentationFormat>
  <Paragraphs>130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Bree Serif</vt:lpstr>
      <vt:lpstr>Calibri</vt:lpstr>
      <vt:lpstr>Fira Sans</vt:lpstr>
      <vt:lpstr>Office Theme</vt:lpstr>
      <vt:lpstr>PowerPoint Presentation</vt:lpstr>
      <vt:lpstr>PowerPoint Presentation</vt:lpstr>
      <vt:lpstr>PowerPoint Presentation</vt:lpstr>
      <vt:lpstr>PowerPoint Presentation</vt:lpstr>
      <vt:lpstr>PowerPoint Presentation</vt:lpstr>
      <vt:lpstr>PowerPoint Presentation</vt:lpstr>
      <vt:lpstr>How do I know if I have an enemy stronghold in my life?</vt:lpstr>
      <vt:lpstr>We can be taken captive in areas of our life …</vt:lpstr>
      <vt:lpstr>Innocently –  through Lineage Holds or Curses</vt:lpstr>
      <vt:lpstr>Innocently –  when the source of sickness or affliction is demonic</vt:lpstr>
      <vt:lpstr>Innocently –  when we engage in the occult and/or sinful activities not knowing the danger</vt:lpstr>
      <vt:lpstr>Willfully –  we allow a sinful life-style from the past to continue after salvation</vt:lpstr>
      <vt:lpstr>Willfully –  if we turn back to past sinful attitudes and practices</vt:lpstr>
      <vt:lpstr>We open ourselves up to satanic influences through willful disobedience, rebellion, and indulgence.</vt:lpstr>
      <vt:lpstr>Jesus wants to take us from bondage to freedom.</vt:lpstr>
      <vt:lpstr>PowerPoint Presentation</vt:lpstr>
      <vt:lpstr>Traumatic Experiences </vt:lpstr>
      <vt:lpstr>Lineage Holds and Curses</vt:lpstr>
      <vt:lpstr>Witchcraft / Rebellion</vt:lpstr>
      <vt:lpstr>Witchcraft</vt:lpstr>
      <vt:lpstr>Sin Bondage</vt:lpstr>
      <vt:lpstr>Biblical Description of Addiction</vt:lpstr>
      <vt:lpstr>Mental / Emotional Bondage  Most common ground of enemy access</vt:lpstr>
      <vt:lpstr>Excessive or Extreme EMOTIONS</vt:lpstr>
      <vt:lpstr>Sexual Impurities</vt:lpstr>
      <vt:lpstr>Sexual Impurities</vt:lpstr>
      <vt:lpstr>Sexual Impurities</vt:lpstr>
      <vt:lpstr>Bondage in Self-Image</vt:lpstr>
      <vt:lpstr>PowerPoint Presentation</vt:lpstr>
      <vt:lpstr>PowerPoint Presentation</vt:lpstr>
      <vt:lpstr>Unforgiveness</vt:lpstr>
      <vt:lpstr>PowerPoint Presentation</vt:lpstr>
      <vt:lpstr>A Stronghold of Fear</vt:lpstr>
      <vt:lpstr>Bondage of Fear</vt:lpstr>
      <vt:lpstr>Physical Offenders</vt:lpstr>
      <vt:lpstr>Unconfessed Sin</vt:lpstr>
      <vt:lpstr>Harassing Spirits Before or after deliverance …</vt:lpstr>
      <vt:lpstr>Spiritual Blocks and False Spiritual Gifts</vt:lpstr>
      <vt:lpstr>PowerPoint Presentation</vt:lpstr>
      <vt:lpstr>Spiritual Blocks</vt:lpstr>
      <vt:lpstr>Breaking Patterns of Bondage</vt:lpstr>
      <vt:lpstr>Lighthouse Ministry International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Radel</dc:creator>
  <cp:lastModifiedBy> </cp:lastModifiedBy>
  <cp:revision>347</cp:revision>
  <dcterms:created xsi:type="dcterms:W3CDTF">2018-05-13T23:26:46Z</dcterms:created>
  <dcterms:modified xsi:type="dcterms:W3CDTF">2019-06-09T23:17:17Z</dcterms:modified>
</cp:coreProperties>
</file>